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j3+JxxSkmy6C3C8QKGhPOPmIJL3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3" name="Google Shape;28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4" name="Google Shape;294;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5" name="Google Shape;305;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6" name="Google Shape;316;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7" name="Google Shape;327;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8" name="Google Shape;338;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9" name="Google Shape;349;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0" name="Google Shape;360;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1" name="Google Shape;371;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1147a90ef25_0_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2" name="Google Shape;382;g1147a90ef25_0_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3" name="Google Shape;393;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4" name="Google Shape;404;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5" name="Google Shape;415;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6" name="Google Shape;426;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6" name="Google Shape;436;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7" name="Google Shape;447;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8" name="Google Shape;458;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9" name="Google Shape;469;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114c0155f23_3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0" name="Google Shape;480;g114c0155f23_3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1" name="Google Shape;491;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 name="Shape 500"/>
        <p:cNvGrpSpPr/>
        <p:nvPr/>
      </p:nvGrpSpPr>
      <p:grpSpPr>
        <a:xfrm>
          <a:off x="0" y="0"/>
          <a:ext cx="0" cy="0"/>
          <a:chOff x="0" y="0"/>
          <a:chExt cx="0" cy="0"/>
        </a:xfrm>
      </p:grpSpPr>
      <p:sp>
        <p:nvSpPr>
          <p:cNvPr id="501" name="Google Shape;501;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2" name="Google Shape;502;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3" name="Google Shape;513;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30b6ca54da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4" name="Google Shape;524;g30b6ca54da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30b6ca54da3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5" name="Google Shape;535;g30b6ca54da3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g30b6ca54da3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6" name="Google Shape;546;g30b6ca54da3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g30b6ca54da3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7" name="Google Shape;557;g30b6ca54da3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30b6ca54da3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8" name="Google Shape;568;g30b6ca54da3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30b6ca54da3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9" name="Google Shape;579;g30b6ca54da3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g30b6ca54da3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0" name="Google Shape;590;g30b6ca54da3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g30b6ca54da3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1" name="Google Shape;601;g30b6ca54da3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g1138cdc9fa6_1_57:notes"/>
          <p:cNvSpPr/>
          <p:nvPr>
            <p:ph idx="2" type="sldImg"/>
          </p:nvPr>
        </p:nvSpPr>
        <p:spPr>
          <a:xfrm>
            <a:off x="381301"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2" name="Google Shape;612;g1138cdc9fa6_1_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5"/>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5"/>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4"/>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4"/>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6"/>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4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4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48"/>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48"/>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4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0"/>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50"/>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51"/>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5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2"/>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52"/>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52"/>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53"/>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image" Target="../media/image9.png"/><Relationship Id="rId6"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tinyurl.com/openedrecfr"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tinyurl.com/openedrecf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tinyurl.com/openedrecfr"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fr.unesco.org/gem-report/node/1346" TargetMode="Externa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7.png"/><Relationship Id="rId4" Type="http://schemas.openxmlformats.org/officeDocument/2006/relationships/image" Target="../media/image2.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fr" TargetMode="External"/><Relationship Id="rId4" Type="http://schemas.openxmlformats.org/officeDocument/2006/relationships/image" Target="../media/image2.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4479788" y="439816"/>
            <a:ext cx="3963900" cy="22629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fr-FR" sz="4500" u="none" cap="none" strike="noStrike">
                <a:solidFill>
                  <a:srgbClr val="004993"/>
                </a:solidFill>
                <a:latin typeface="Open Sans"/>
                <a:ea typeface="Open Sans"/>
                <a:cs typeface="Open Sans"/>
                <a:sym typeface="Open Sans"/>
              </a:rPr>
              <a:t>UNE </a:t>
            </a:r>
            <a:r>
              <a:rPr b="1" lang="fr-FR" sz="4500">
                <a:solidFill>
                  <a:srgbClr val="004993"/>
                </a:solidFill>
                <a:latin typeface="Open Sans"/>
                <a:ea typeface="Open Sans"/>
                <a:cs typeface="Open Sans"/>
                <a:sym typeface="Open Sans"/>
              </a:rPr>
              <a:t>BOÎTE</a:t>
            </a:r>
            <a:r>
              <a:rPr b="1" i="0" lang="fr-FR" sz="4500" u="none" cap="none" strike="noStrike">
                <a:solidFill>
                  <a:srgbClr val="004993"/>
                </a:solidFill>
                <a:latin typeface="Open Sans"/>
                <a:ea typeface="Open Sans"/>
                <a:cs typeface="Open Sans"/>
                <a:sym typeface="Open Sans"/>
              </a:rPr>
              <a:t> </a:t>
            </a:r>
            <a:r>
              <a:rPr b="1" lang="fr-FR" sz="4500">
                <a:solidFill>
                  <a:srgbClr val="004993"/>
                </a:solidFill>
                <a:latin typeface="Open Sans"/>
                <a:ea typeface="Open Sans"/>
                <a:cs typeface="Open Sans"/>
                <a:sym typeface="Open Sans"/>
              </a:rPr>
              <a:t>À</a:t>
            </a:r>
            <a:r>
              <a:rPr b="1" i="0" lang="fr-FR" sz="4500" u="none" cap="none" strike="noStrike">
                <a:solidFill>
                  <a:srgbClr val="004993"/>
                </a:solidFill>
                <a:latin typeface="Open Sans"/>
                <a:ea typeface="Open Sans"/>
                <a:cs typeface="Open Sans"/>
                <a:sym typeface="Open Sans"/>
              </a:rPr>
              <a:t> OUTILS D’ENOEL</a:t>
            </a:r>
            <a:endParaRPr b="1" i="0" sz="45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7" name="Google Shape;57;p1"/>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fr-FR"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0" name="Google Shape;60;p1"/>
          <p:cNvSpPr txBox="1"/>
          <p:nvPr/>
        </p:nvSpPr>
        <p:spPr>
          <a:xfrm>
            <a:off x="1165026" y="2990097"/>
            <a:ext cx="7384920" cy="985057"/>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fr-FR" sz="2600" u="none" cap="none" strike="noStrike">
                <a:solidFill>
                  <a:srgbClr val="004993"/>
                </a:solidFill>
                <a:latin typeface="Open Sans"/>
                <a:ea typeface="Open Sans"/>
                <a:cs typeface="Open Sans"/>
                <a:sym typeface="Open Sans"/>
              </a:rPr>
              <a:t>Utilisez nos modèles pour promouvoir </a:t>
            </a:r>
            <a:r>
              <a:rPr b="1" lang="fr-FR" sz="2600">
                <a:solidFill>
                  <a:srgbClr val="004993"/>
                </a:solidFill>
                <a:latin typeface="Open Sans"/>
                <a:ea typeface="Open Sans"/>
                <a:cs typeface="Open Sans"/>
                <a:sym typeface="Open Sans"/>
              </a:rPr>
              <a:t>l'Éducation</a:t>
            </a:r>
            <a:r>
              <a:rPr b="1" i="0" lang="fr-FR" sz="2600" u="none" cap="none" strike="noStrike">
                <a:solidFill>
                  <a:srgbClr val="004993"/>
                </a:solidFill>
                <a:latin typeface="Open Sans"/>
                <a:ea typeface="Open Sans"/>
                <a:cs typeface="Open Sans"/>
                <a:sym typeface="Open Sans"/>
              </a:rPr>
              <a:t> Ouverte</a:t>
            </a:r>
            <a:endParaRPr b="1" i="0" sz="26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10"/>
          <p:cNvSpPr txBox="1"/>
          <p:nvPr/>
        </p:nvSpPr>
        <p:spPr>
          <a:xfrm>
            <a:off x="2513350" y="213950"/>
            <a:ext cx="59178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004993"/>
                </a:solidFill>
                <a:latin typeface="Open Sans"/>
                <a:ea typeface="Open Sans"/>
                <a:cs typeface="Open Sans"/>
                <a:sym typeface="Open Sans"/>
              </a:rPr>
              <a:t>Les Ressources Éducatives Libres (REL) devraient :</a:t>
            </a:r>
            <a:endParaRPr b="1" i="0" sz="3200" u="none" cap="none" strike="noStrike">
              <a:solidFill>
                <a:srgbClr val="004993"/>
              </a:solidFill>
              <a:latin typeface="Open Sans"/>
              <a:ea typeface="Open Sans"/>
              <a:cs typeface="Open Sans"/>
              <a:sym typeface="Open Sans"/>
            </a:endParaRPr>
          </a:p>
        </p:txBody>
      </p:sp>
      <p:sp>
        <p:nvSpPr>
          <p:cNvPr id="152" name="Google Shape;152;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0"/>
          <p:cNvSpPr txBox="1"/>
          <p:nvPr/>
        </p:nvSpPr>
        <p:spPr>
          <a:xfrm>
            <a:off x="2513350" y="1629725"/>
            <a:ext cx="5527800" cy="1417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fr-FR" sz="1800" u="none" cap="none" strike="noStrike">
                <a:solidFill>
                  <a:srgbClr val="004993"/>
                </a:solidFill>
                <a:latin typeface="Open Sans"/>
                <a:ea typeface="Open Sans"/>
                <a:cs typeface="Open Sans"/>
                <a:sym typeface="Open Sans"/>
              </a:rPr>
              <a:t>« [permettre] à tous, et notamment aux personnes handicapées ou issues de groupes marginalisés ou défavorisés, d’accéder aux REL en tous lieux et à tout moment »</a:t>
            </a:r>
            <a:endParaRPr b="0" i="0" sz="1500" u="none" cap="none" strike="noStrike">
              <a:solidFill>
                <a:srgbClr val="000000"/>
              </a:solidFill>
              <a:latin typeface="Arial"/>
              <a:ea typeface="Arial"/>
              <a:cs typeface="Arial"/>
              <a:sym typeface="Arial"/>
            </a:endParaRPr>
          </a:p>
        </p:txBody>
      </p:sp>
      <p:pic>
        <p:nvPicPr>
          <p:cNvPr id="154" name="Google Shape;154;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5" name="Google Shape;155;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6" name="Google Shape;156;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7" name="Google Shape;157;p10"/>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fr-FR"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fr-FR"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58" name="Google Shape;158;p10"/>
          <p:cNvSpPr txBox="1"/>
          <p:nvPr/>
        </p:nvSpPr>
        <p:spPr>
          <a:xfrm>
            <a:off x="2507700" y="3820050"/>
            <a:ext cx="59364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fr-FR" sz="1300" u="none" cap="none" strike="noStrike">
                <a:solidFill>
                  <a:srgbClr val="45BEDF"/>
                </a:solidFill>
                <a:latin typeface="Open Sans"/>
                <a:ea typeface="Open Sans"/>
                <a:cs typeface="Open Sans"/>
                <a:sym typeface="Open Sans"/>
              </a:rPr>
              <a:t>D’après la recommandation de l’UNESCO sur les</a:t>
            </a:r>
            <a:r>
              <a:rPr b="0" i="0" lang="fr-FR" sz="1300" u="none" cap="none" strike="noStrike">
                <a:solidFill>
                  <a:srgbClr val="000000"/>
                </a:solidFill>
                <a:latin typeface="Arial"/>
                <a:ea typeface="Arial"/>
                <a:cs typeface="Arial"/>
                <a:sym typeface="Arial"/>
              </a:rPr>
              <a:t> </a:t>
            </a:r>
            <a:r>
              <a:rPr b="1" i="0" lang="fr-FR" sz="1300" u="none" cap="none" strike="noStrike">
                <a:solidFill>
                  <a:srgbClr val="45BEDF"/>
                </a:solidFill>
                <a:latin typeface="Open Sans"/>
                <a:ea typeface="Open Sans"/>
                <a:cs typeface="Open Sans"/>
                <a:sym typeface="Open Sans"/>
              </a:rPr>
              <a:t>Ressources Éducatives Libres (REL) : </a:t>
            </a:r>
            <a:r>
              <a:rPr b="0" i="0" lang="fr-FR" sz="1400" u="sng" cap="none" strike="noStrike">
                <a:solidFill>
                  <a:schemeClr val="hlink"/>
                </a:solidFill>
                <a:latin typeface="Open Sans"/>
                <a:ea typeface="Open Sans"/>
                <a:cs typeface="Open Sans"/>
                <a:sym typeface="Open Sans"/>
                <a:hlinkClick r:id="rId5"/>
              </a:rPr>
              <a:t>https://tinyurl.com/openedrecfr</a:t>
            </a:r>
            <a:r>
              <a:rPr b="0" i="0" lang="fr-FR" sz="1400" u="none" cap="none" strike="noStrike">
                <a:solidFill>
                  <a:srgbClr val="45BEDF"/>
                </a:solidFill>
                <a:latin typeface="Open Sans"/>
                <a:ea typeface="Open Sans"/>
                <a:cs typeface="Open Sans"/>
                <a:sym typeface="Open Sans"/>
              </a:rPr>
              <a:t> </a:t>
            </a:r>
            <a:endParaRPr b="1" i="0" sz="1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1"/>
          <p:cNvSpPr txBox="1"/>
          <p:nvPr/>
        </p:nvSpPr>
        <p:spPr>
          <a:xfrm>
            <a:off x="2507700" y="290025"/>
            <a:ext cx="56838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004993"/>
                </a:solidFill>
                <a:latin typeface="Open Sans"/>
                <a:ea typeface="Open Sans"/>
                <a:cs typeface="Open Sans"/>
                <a:sym typeface="Open Sans"/>
              </a:rPr>
              <a:t>Les Ressources Éducatives Libres (REL) peuvent :</a:t>
            </a:r>
            <a:endParaRPr b="1" i="0" sz="3200" u="none" cap="none" strike="noStrike">
              <a:solidFill>
                <a:srgbClr val="004993"/>
              </a:solidFill>
              <a:latin typeface="Open Sans"/>
              <a:ea typeface="Open Sans"/>
              <a:cs typeface="Open Sans"/>
              <a:sym typeface="Open Sans"/>
            </a:endParaRPr>
          </a:p>
        </p:txBody>
      </p:sp>
      <p:sp>
        <p:nvSpPr>
          <p:cNvPr id="164" name="Google Shape;164;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1"/>
          <p:cNvSpPr txBox="1"/>
          <p:nvPr/>
        </p:nvSpPr>
        <p:spPr>
          <a:xfrm>
            <a:off x="2507700" y="1801583"/>
            <a:ext cx="47973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fr-FR" sz="1600" u="none" cap="none" strike="noStrike">
                <a:solidFill>
                  <a:srgbClr val="004993"/>
                </a:solidFill>
                <a:latin typeface="Open Sans"/>
                <a:ea typeface="Open Sans"/>
                <a:cs typeface="Open Sans"/>
                <a:sym typeface="Open Sans"/>
              </a:rPr>
              <a:t>« répondre aux besoins de chaque apprenant, favorisent efficacement l’égalité des genres et encouragent la mise en place d’approches pédagogiques, didactiques et méthodologiques novatrices »</a:t>
            </a:r>
            <a:endParaRPr b="0" i="0" sz="1400" u="none" cap="none" strike="noStrike">
              <a:solidFill>
                <a:srgbClr val="000000"/>
              </a:solidFill>
              <a:latin typeface="Arial"/>
              <a:ea typeface="Arial"/>
              <a:cs typeface="Arial"/>
              <a:sym typeface="Arial"/>
            </a:endParaRPr>
          </a:p>
        </p:txBody>
      </p:sp>
      <p:pic>
        <p:nvPicPr>
          <p:cNvPr id="166" name="Google Shape;166;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68" name="Google Shape;168;p11"/>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69" name="Google Shape;169;p11"/>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fr-FR"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fr-FR"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70" name="Google Shape;170;p11"/>
          <p:cNvSpPr txBox="1"/>
          <p:nvPr/>
        </p:nvSpPr>
        <p:spPr>
          <a:xfrm>
            <a:off x="2507700" y="3820050"/>
            <a:ext cx="59364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fr-FR" sz="1300" u="none" cap="none" strike="noStrike">
                <a:solidFill>
                  <a:srgbClr val="45BEDF"/>
                </a:solidFill>
                <a:latin typeface="Open Sans"/>
                <a:ea typeface="Open Sans"/>
                <a:cs typeface="Open Sans"/>
                <a:sym typeface="Open Sans"/>
              </a:rPr>
              <a:t>D’après la recommandation de l’UNESCO sur les</a:t>
            </a:r>
            <a:r>
              <a:rPr b="0" i="0" lang="fr-FR" sz="1300" u="none" cap="none" strike="noStrike">
                <a:solidFill>
                  <a:srgbClr val="000000"/>
                </a:solidFill>
                <a:latin typeface="Arial"/>
                <a:ea typeface="Arial"/>
                <a:cs typeface="Arial"/>
                <a:sym typeface="Arial"/>
              </a:rPr>
              <a:t> </a:t>
            </a:r>
            <a:r>
              <a:rPr b="1" i="0" lang="fr-FR" sz="1300" u="none" cap="none" strike="noStrike">
                <a:solidFill>
                  <a:srgbClr val="45BEDF"/>
                </a:solidFill>
                <a:latin typeface="Open Sans"/>
                <a:ea typeface="Open Sans"/>
                <a:cs typeface="Open Sans"/>
                <a:sym typeface="Open Sans"/>
              </a:rPr>
              <a:t>Ressources Éducatives Libres (REL) : </a:t>
            </a:r>
            <a:r>
              <a:rPr b="0" i="0" lang="fr-FR" sz="1400" u="sng" cap="none" strike="noStrike">
                <a:solidFill>
                  <a:schemeClr val="hlink"/>
                </a:solidFill>
                <a:latin typeface="Open Sans"/>
                <a:ea typeface="Open Sans"/>
                <a:cs typeface="Open Sans"/>
                <a:sym typeface="Open Sans"/>
                <a:hlinkClick r:id="rId5"/>
              </a:rPr>
              <a:t>https://tinyurl.com/openedrecfr</a:t>
            </a:r>
            <a:r>
              <a:rPr b="0" i="0" lang="fr-FR" sz="1400" u="none" cap="none" strike="noStrike">
                <a:solidFill>
                  <a:srgbClr val="45BEDF"/>
                </a:solidFill>
                <a:latin typeface="Open Sans"/>
                <a:ea typeface="Open Sans"/>
                <a:cs typeface="Open Sans"/>
                <a:sym typeface="Open Sans"/>
              </a:rPr>
              <a:t> </a:t>
            </a:r>
            <a:endParaRPr b="1" i="0" sz="1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2"/>
          <p:cNvSpPr txBox="1"/>
          <p:nvPr/>
        </p:nvSpPr>
        <p:spPr>
          <a:xfrm>
            <a:off x="2440175" y="207375"/>
            <a:ext cx="6438900" cy="1600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fr-FR" sz="2300" u="none" cap="none" strike="noStrike">
                <a:solidFill>
                  <a:srgbClr val="004993"/>
                </a:solidFill>
                <a:latin typeface="Open Sans"/>
                <a:ea typeface="Open Sans"/>
                <a:cs typeface="Open Sans"/>
                <a:sym typeface="Open Sans"/>
              </a:rPr>
              <a:t>L'</a:t>
            </a:r>
            <a:r>
              <a:rPr b="1" lang="fr-FR" sz="2300">
                <a:solidFill>
                  <a:srgbClr val="004993"/>
                </a:solidFill>
                <a:latin typeface="Open Sans"/>
                <a:ea typeface="Open Sans"/>
                <a:cs typeface="Open Sans"/>
                <a:sym typeface="Open Sans"/>
              </a:rPr>
              <a:t>É</a:t>
            </a:r>
            <a:r>
              <a:rPr b="1" i="0" lang="fr-FR" sz="2300" u="none" cap="none" strike="noStrike">
                <a:solidFill>
                  <a:srgbClr val="004993"/>
                </a:solidFill>
                <a:latin typeface="Open Sans"/>
                <a:ea typeface="Open Sans"/>
                <a:cs typeface="Open Sans"/>
                <a:sym typeface="Open Sans"/>
              </a:rPr>
              <a:t>ducation </a:t>
            </a:r>
            <a:r>
              <a:rPr b="1" lang="fr-FR" sz="2300">
                <a:solidFill>
                  <a:srgbClr val="004993"/>
                </a:solidFill>
                <a:latin typeface="Open Sans"/>
                <a:ea typeface="Open Sans"/>
                <a:cs typeface="Open Sans"/>
                <a:sym typeface="Open Sans"/>
              </a:rPr>
              <a:t>O</a:t>
            </a:r>
            <a:r>
              <a:rPr b="1" i="0" lang="fr-FR" sz="2300" u="none" cap="none" strike="noStrike">
                <a:solidFill>
                  <a:srgbClr val="004993"/>
                </a:solidFill>
                <a:latin typeface="Open Sans"/>
                <a:ea typeface="Open Sans"/>
                <a:cs typeface="Open Sans"/>
                <a:sym typeface="Open Sans"/>
              </a:rPr>
              <a:t>uverte</a:t>
            </a:r>
            <a:r>
              <a:rPr b="1" i="0" lang="fr-FR" sz="2300" u="none" cap="none" strike="noStrike">
                <a:solidFill>
                  <a:srgbClr val="45BEDF"/>
                </a:solidFill>
                <a:latin typeface="Open Sans"/>
                <a:ea typeface="Open Sans"/>
                <a:cs typeface="Open Sans"/>
                <a:sym typeface="Open Sans"/>
              </a:rPr>
              <a:t> =</a:t>
            </a:r>
            <a:r>
              <a:rPr b="0" i="0" lang="fr-FR" sz="1050" u="none" cap="none" strike="noStrike">
                <a:solidFill>
                  <a:srgbClr val="1D1C1D"/>
                </a:solidFill>
                <a:highlight>
                  <a:srgbClr val="F8F8F8"/>
                </a:highlight>
                <a:latin typeface="Arial"/>
                <a:ea typeface="Arial"/>
                <a:cs typeface="Arial"/>
                <a:sym typeface="Arial"/>
              </a:rPr>
              <a:t> </a:t>
            </a:r>
            <a:r>
              <a:rPr b="1" i="0" lang="fr-FR" sz="2300" u="none" cap="none" strike="noStrike">
                <a:solidFill>
                  <a:srgbClr val="004993"/>
                </a:solidFill>
                <a:latin typeface="Open Sans"/>
                <a:ea typeface="Open Sans"/>
                <a:cs typeface="Open Sans"/>
                <a:sym typeface="Open Sans"/>
              </a:rPr>
              <a:t>REL </a:t>
            </a:r>
            <a:r>
              <a:rPr b="1" i="0" lang="fr-FR" sz="2300" u="none" cap="none" strike="noStrike">
                <a:solidFill>
                  <a:srgbClr val="45BEDF"/>
                </a:solidFill>
                <a:latin typeface="Open Sans"/>
                <a:ea typeface="Open Sans"/>
                <a:cs typeface="Open Sans"/>
                <a:sym typeface="Open Sans"/>
              </a:rPr>
              <a:t>+ </a:t>
            </a:r>
            <a:r>
              <a:rPr b="1" i="0" lang="fr-FR" sz="2300" u="none" cap="none" strike="noStrike">
                <a:solidFill>
                  <a:srgbClr val="004993"/>
                </a:solidFill>
                <a:latin typeface="Open Sans"/>
                <a:ea typeface="Open Sans"/>
                <a:cs typeface="Open Sans"/>
                <a:sym typeface="Open Sans"/>
              </a:rPr>
              <a:t>méthodologies pédagogiques appropriées </a:t>
            </a:r>
            <a:r>
              <a:rPr b="1" i="0" lang="fr-FR" sz="2300" u="none" cap="none" strike="noStrike">
                <a:solidFill>
                  <a:srgbClr val="45BEDF"/>
                </a:solidFill>
                <a:latin typeface="Open Sans"/>
                <a:ea typeface="Open Sans"/>
                <a:cs typeface="Open Sans"/>
                <a:sym typeface="Open Sans"/>
              </a:rPr>
              <a:t>+</a:t>
            </a:r>
            <a:r>
              <a:rPr b="1" i="0" lang="fr-FR" sz="2300" u="none" cap="none" strike="noStrike">
                <a:solidFill>
                  <a:srgbClr val="004993"/>
                </a:solidFill>
                <a:latin typeface="Open Sans"/>
                <a:ea typeface="Open Sans"/>
                <a:cs typeface="Open Sans"/>
                <a:sym typeface="Open Sans"/>
              </a:rPr>
              <a:t> objectifs d'apprentissage bien conçus </a:t>
            </a:r>
            <a:r>
              <a:rPr b="1" i="0" lang="fr-FR" sz="2300" u="none" cap="none" strike="noStrike">
                <a:solidFill>
                  <a:srgbClr val="45BEDF"/>
                </a:solidFill>
                <a:latin typeface="Open Sans"/>
                <a:ea typeface="Open Sans"/>
                <a:cs typeface="Open Sans"/>
                <a:sym typeface="Open Sans"/>
              </a:rPr>
              <a:t>+</a:t>
            </a:r>
            <a:r>
              <a:rPr b="1" i="0" lang="fr-FR" sz="2300" u="none" cap="none" strike="noStrike">
                <a:solidFill>
                  <a:srgbClr val="004993"/>
                </a:solidFill>
                <a:latin typeface="Open Sans"/>
                <a:ea typeface="Open Sans"/>
                <a:cs typeface="Open Sans"/>
                <a:sym typeface="Open Sans"/>
              </a:rPr>
              <a:t> diversité des activités d'apprentissage </a:t>
            </a:r>
            <a:r>
              <a:rPr b="1" i="0" lang="fr-FR" sz="2300" u="none" cap="none" strike="noStrike">
                <a:solidFill>
                  <a:srgbClr val="45BEDF"/>
                </a:solidFill>
                <a:latin typeface="Open Sans"/>
                <a:ea typeface="Open Sans"/>
                <a:cs typeface="Open Sans"/>
                <a:sym typeface="Open Sans"/>
              </a:rPr>
              <a:t>=</a:t>
            </a:r>
            <a:endParaRPr b="1" i="0" sz="2300" u="none" cap="none" strike="noStrike">
              <a:solidFill>
                <a:srgbClr val="45BEDF"/>
              </a:solidFill>
              <a:latin typeface="Open Sans"/>
              <a:ea typeface="Open Sans"/>
              <a:cs typeface="Open Sans"/>
              <a:sym typeface="Open Sans"/>
            </a:endParaRPr>
          </a:p>
        </p:txBody>
      </p:sp>
      <p:sp>
        <p:nvSpPr>
          <p:cNvPr id="176" name="Google Shape;176;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2"/>
          <p:cNvSpPr txBox="1"/>
          <p:nvPr/>
        </p:nvSpPr>
        <p:spPr>
          <a:xfrm>
            <a:off x="2552700" y="2032950"/>
            <a:ext cx="5503500" cy="1650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fr-FR" sz="1700" u="none" cap="none" strike="noStrike">
                <a:solidFill>
                  <a:srgbClr val="004993"/>
                </a:solidFill>
                <a:latin typeface="Open Sans"/>
                <a:ea typeface="Open Sans"/>
                <a:cs typeface="Open Sans"/>
                <a:sym typeface="Open Sans"/>
              </a:rPr>
              <a:t>« un plus large éventail d’options pédagogiques innovantes qui permettent de faire participer plus activement les éducateurs et les apprenants, en tant que membres de sociétés du savoir diverses et inclusives »</a:t>
            </a:r>
            <a:endParaRPr b="0" i="0" sz="1600" u="none" cap="none" strike="noStrike">
              <a:solidFill>
                <a:srgbClr val="000000"/>
              </a:solidFill>
              <a:latin typeface="Arial"/>
              <a:ea typeface="Arial"/>
              <a:cs typeface="Arial"/>
              <a:sym typeface="Arial"/>
            </a:endParaRPr>
          </a:p>
        </p:txBody>
      </p:sp>
      <p:pic>
        <p:nvPicPr>
          <p:cNvPr id="178" name="Google Shape;178;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80" name="Google Shape;180;p12"/>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81" name="Google Shape;181;p12"/>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fr-FR"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fr-FR"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82" name="Google Shape;182;p12"/>
          <p:cNvSpPr txBox="1"/>
          <p:nvPr/>
        </p:nvSpPr>
        <p:spPr>
          <a:xfrm>
            <a:off x="2507700" y="3820050"/>
            <a:ext cx="59364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fr-FR" sz="1300" u="none" cap="none" strike="noStrike">
                <a:solidFill>
                  <a:srgbClr val="45BEDF"/>
                </a:solidFill>
                <a:latin typeface="Open Sans"/>
                <a:ea typeface="Open Sans"/>
                <a:cs typeface="Open Sans"/>
                <a:sym typeface="Open Sans"/>
              </a:rPr>
              <a:t>D’après la recommandation de l’UNESCO sur les</a:t>
            </a:r>
            <a:r>
              <a:rPr b="0" i="0" lang="fr-FR" sz="1300" u="none" cap="none" strike="noStrike">
                <a:solidFill>
                  <a:srgbClr val="000000"/>
                </a:solidFill>
                <a:latin typeface="Arial"/>
                <a:ea typeface="Arial"/>
                <a:cs typeface="Arial"/>
                <a:sym typeface="Arial"/>
              </a:rPr>
              <a:t> </a:t>
            </a:r>
            <a:r>
              <a:rPr b="1" i="0" lang="fr-FR" sz="1300" u="none" cap="none" strike="noStrike">
                <a:solidFill>
                  <a:srgbClr val="45BEDF"/>
                </a:solidFill>
                <a:latin typeface="Open Sans"/>
                <a:ea typeface="Open Sans"/>
                <a:cs typeface="Open Sans"/>
                <a:sym typeface="Open Sans"/>
              </a:rPr>
              <a:t>Ressources Éducatives Libres (REL) : </a:t>
            </a:r>
            <a:r>
              <a:rPr b="0" i="0" lang="fr-FR" sz="1400" u="sng" cap="none" strike="noStrike">
                <a:solidFill>
                  <a:schemeClr val="hlink"/>
                </a:solidFill>
                <a:latin typeface="Open Sans"/>
                <a:ea typeface="Open Sans"/>
                <a:cs typeface="Open Sans"/>
                <a:sym typeface="Open Sans"/>
                <a:hlinkClick r:id="rId5"/>
              </a:rPr>
              <a:t>https://tinyurl.com/openedrecfr</a:t>
            </a:r>
            <a:r>
              <a:rPr b="0" i="0" lang="fr-FR" sz="1400" u="none" cap="none" strike="noStrike">
                <a:solidFill>
                  <a:srgbClr val="45BEDF"/>
                </a:solidFill>
                <a:latin typeface="Open Sans"/>
                <a:ea typeface="Open Sans"/>
                <a:cs typeface="Open Sans"/>
                <a:sym typeface="Open Sans"/>
              </a:rPr>
              <a:t> </a:t>
            </a:r>
            <a:endParaRPr b="1" i="0" sz="13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3"/>
          <p:cNvSpPr txBox="1"/>
          <p:nvPr/>
        </p:nvSpPr>
        <p:spPr>
          <a:xfrm>
            <a:off x="3255350" y="80400"/>
            <a:ext cx="5509200" cy="431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Assurer un accès pérenne :</a:t>
            </a:r>
            <a:r>
              <a:rPr b="0" i="0" lang="fr-FR" sz="1300" u="none" cap="none" strike="noStrike">
                <a:solidFill>
                  <a:srgbClr val="004993"/>
                </a:solidFill>
                <a:latin typeface="Open Sans"/>
                <a:ea typeface="Open Sans"/>
                <a:cs typeface="Open Sans"/>
                <a:sym typeface="Open Sans"/>
              </a:rPr>
              <a:t> les étudiants pourront accéder à ces ressources, même après avoir fini de suivre ce cours.</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Soutenir l'inclusion :</a:t>
            </a:r>
            <a:r>
              <a:rPr b="0" i="0" lang="fr-FR" sz="1300" u="none" cap="none" strike="noStrike">
                <a:solidFill>
                  <a:srgbClr val="004993"/>
                </a:solidFill>
                <a:latin typeface="Open Sans"/>
                <a:ea typeface="Open Sans"/>
                <a:cs typeface="Open Sans"/>
                <a:sym typeface="Open Sans"/>
              </a:rPr>
              <a:t> les REL peuvent être adaptées pour refléter différents profils d'étudiants, et aborder l'inclusion à différents niveaux.</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Promouvoir la diversification de l'apprentissage :</a:t>
            </a:r>
            <a:r>
              <a:rPr b="0" i="0" lang="fr-FR" sz="1300" u="none" cap="none" strike="noStrike">
                <a:solidFill>
                  <a:srgbClr val="004993"/>
                </a:solidFill>
                <a:latin typeface="Open Sans"/>
                <a:ea typeface="Open Sans"/>
                <a:cs typeface="Open Sans"/>
                <a:sym typeface="Open Sans"/>
              </a:rPr>
              <a:t> les REL sont accessibles partout et à tout moment, de manière répétée (et il ne faut pas sous-estimer la valeur de la répétition !), et dans une variété de formats, pour différents appareils. Les REL favorisent </a:t>
            </a:r>
            <a:r>
              <a:rPr lang="fr-FR" sz="1300">
                <a:solidFill>
                  <a:srgbClr val="004993"/>
                </a:solidFill>
                <a:latin typeface="Open Sans"/>
                <a:ea typeface="Open Sans"/>
                <a:cs typeface="Open Sans"/>
                <a:sym typeface="Open Sans"/>
              </a:rPr>
              <a:t>également l'apprentissage dans des conditions formelles et non-formelles.</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Promouvoir l'apprentissage tout au long de la vie</a:t>
            </a:r>
            <a:r>
              <a:rPr b="0" i="0" lang="fr-FR" sz="1300" u="none" cap="none" strike="noStrike">
                <a:solidFill>
                  <a:srgbClr val="004993"/>
                </a:solidFill>
                <a:latin typeface="Open Sans"/>
                <a:ea typeface="Open Sans"/>
                <a:cs typeface="Open Sans"/>
                <a:sym typeface="Open Sans"/>
              </a:rPr>
              <a:t> : les REL sont disponibles pour les personnes de tous âges,</a:t>
            </a:r>
            <a:r>
              <a:rPr lang="fr-FR" sz="1300">
                <a:solidFill>
                  <a:srgbClr val="004993"/>
                </a:solidFill>
                <a:latin typeface="Open Sans"/>
                <a:ea typeface="Open Sans"/>
                <a:cs typeface="Open Sans"/>
                <a:sym typeface="Open Sans"/>
              </a:rPr>
              <a:t> à tout moment lorsque quelqu'un</a:t>
            </a:r>
            <a:r>
              <a:rPr b="0" i="0" lang="fr-FR" sz="1300" u="none" cap="none" strike="noStrike">
                <a:solidFill>
                  <a:srgbClr val="004993"/>
                </a:solidFill>
                <a:latin typeface="Open Sans"/>
                <a:ea typeface="Open Sans"/>
                <a:cs typeface="Open Sans"/>
                <a:sym typeface="Open Sans"/>
              </a:rPr>
              <a:t> souhaite apprendre quelque chose ou revenir à un sujet pour se rafraîchir la mémoire.</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Faire des économies : </a:t>
            </a:r>
            <a:r>
              <a:rPr b="0" i="0" lang="fr-FR" sz="1300" u="none" cap="none" strike="noStrike">
                <a:solidFill>
                  <a:srgbClr val="004993"/>
                </a:solidFill>
                <a:latin typeface="Open Sans"/>
                <a:ea typeface="Open Sans"/>
                <a:cs typeface="Open Sans"/>
                <a:sym typeface="Open Sans"/>
              </a:rPr>
              <a:t>des coûts élevés peuvent conduire les étudiants à utiliser des versions anciennes de certaines publications</a:t>
            </a:r>
            <a:r>
              <a:rPr b="1" lang="fr-FR" sz="1300">
                <a:solidFill>
                  <a:srgbClr val="004993"/>
                </a:solidFill>
                <a:latin typeface="Open Sans"/>
                <a:ea typeface="Open Sans"/>
                <a:cs typeface="Open Sans"/>
                <a:sym typeface="Open Sans"/>
              </a:rPr>
              <a:t> </a:t>
            </a:r>
            <a:r>
              <a:rPr b="0" i="0" lang="fr-FR" sz="1300" u="none" cap="none" strike="noStrike">
                <a:solidFill>
                  <a:srgbClr val="004993"/>
                </a:solidFill>
                <a:latin typeface="Open Sans"/>
                <a:ea typeface="Open Sans"/>
                <a:cs typeface="Open Sans"/>
                <a:sym typeface="Open Sans"/>
              </a:rPr>
              <a:t>; avec des REL, ce n'est pas un problème.</a:t>
            </a:r>
            <a:endParaRPr b="0" i="0" sz="1300" u="none" cap="none" strike="noStrike">
              <a:solidFill>
                <a:srgbClr val="004993"/>
              </a:solidFill>
              <a:latin typeface="Open Sans"/>
              <a:ea typeface="Open Sans"/>
              <a:cs typeface="Open Sans"/>
              <a:sym typeface="Open Sans"/>
            </a:endParaRPr>
          </a:p>
        </p:txBody>
      </p:sp>
      <p:sp>
        <p:nvSpPr>
          <p:cNvPr id="190" name="Google Shape;190;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3"/>
          <p:cNvSpPr txBox="1"/>
          <p:nvPr/>
        </p:nvSpPr>
        <p:spPr>
          <a:xfrm>
            <a:off x="232200" y="1581575"/>
            <a:ext cx="2331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FFDE59"/>
                </a:solidFill>
                <a:latin typeface="Open Sans"/>
                <a:ea typeface="Open Sans"/>
                <a:cs typeface="Open Sans"/>
                <a:sym typeface="Open Sans"/>
              </a:rPr>
              <a:t>étudiants</a:t>
            </a:r>
            <a:endParaRPr b="1" i="0" sz="2500" u="none" cap="none" strike="noStrike">
              <a:solidFill>
                <a:srgbClr val="FFDE59"/>
              </a:solidFill>
              <a:latin typeface="Open Sans"/>
              <a:ea typeface="Open Sans"/>
              <a:cs typeface="Open Sans"/>
              <a:sym typeface="Open Sans"/>
            </a:endParaRPr>
          </a:p>
        </p:txBody>
      </p:sp>
      <p:cxnSp>
        <p:nvCxnSpPr>
          <p:cNvPr id="192" name="Google Shape;192;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3" name="Google Shape;193;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4"/>
          <p:cNvSpPr txBox="1"/>
          <p:nvPr/>
        </p:nvSpPr>
        <p:spPr>
          <a:xfrm>
            <a:off x="3214225" y="1313200"/>
            <a:ext cx="5439300" cy="264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Assurer un accès pérenne :</a:t>
            </a:r>
            <a:br>
              <a:rPr b="1" i="0" lang="fr-FR" sz="3000" u="none" cap="none" strike="noStrike">
                <a:solidFill>
                  <a:srgbClr val="004993"/>
                </a:solidFill>
                <a:latin typeface="Open Sans"/>
                <a:ea typeface="Open Sans"/>
                <a:cs typeface="Open Sans"/>
                <a:sym typeface="Open Sans"/>
              </a:rPr>
            </a:br>
            <a:r>
              <a:rPr lang="fr-FR" sz="2400">
                <a:solidFill>
                  <a:srgbClr val="004993"/>
                </a:solidFill>
                <a:latin typeface="Open Sans"/>
                <a:ea typeface="Open Sans"/>
                <a:cs typeface="Open Sans"/>
                <a:sym typeface="Open Sans"/>
              </a:rPr>
              <a:t>l</a:t>
            </a:r>
            <a:r>
              <a:rPr b="0" i="0" lang="fr-FR" sz="2400" u="none" cap="none" strike="noStrike">
                <a:solidFill>
                  <a:srgbClr val="004993"/>
                </a:solidFill>
                <a:latin typeface="Open Sans"/>
                <a:ea typeface="Open Sans"/>
                <a:cs typeface="Open Sans"/>
                <a:sym typeface="Open Sans"/>
              </a:rPr>
              <a:t>es étudiants pourront accéder à ces ressources, même après avoir fini de suivre leur cours.</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01" name="Google Shape;201;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3" name="Google Shape;203;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4"/>
          <p:cNvSpPr txBox="1"/>
          <p:nvPr/>
        </p:nvSpPr>
        <p:spPr>
          <a:xfrm>
            <a:off x="232200" y="1581575"/>
            <a:ext cx="2331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FFDE59"/>
                </a:solidFill>
                <a:latin typeface="Open Sans"/>
                <a:ea typeface="Open Sans"/>
                <a:cs typeface="Open Sans"/>
                <a:sym typeface="Open Sans"/>
              </a:rPr>
              <a:t>étudiants</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5"/>
          <p:cNvSpPr txBox="1"/>
          <p:nvPr/>
        </p:nvSpPr>
        <p:spPr>
          <a:xfrm>
            <a:off x="3216650" y="1042775"/>
            <a:ext cx="54507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Soutenir l’inclusion :</a:t>
            </a:r>
            <a:r>
              <a:rPr b="0" i="0" lang="fr-FR" sz="3000" u="none" cap="none" strike="noStrike">
                <a:solidFill>
                  <a:srgbClr val="004993"/>
                </a:solidFill>
                <a:latin typeface="Open Sans"/>
                <a:ea typeface="Open Sans"/>
                <a:cs typeface="Open Sans"/>
                <a:sym typeface="Open Sans"/>
              </a:rPr>
              <a:t> </a:t>
            </a:r>
            <a:br>
              <a:rPr b="0" i="0" lang="fr-FR" sz="3300" u="none" cap="none" strike="noStrike">
                <a:solidFill>
                  <a:srgbClr val="004993"/>
                </a:solidFill>
                <a:latin typeface="Open Sans"/>
                <a:ea typeface="Open Sans"/>
                <a:cs typeface="Open Sans"/>
                <a:sym typeface="Open Sans"/>
              </a:rPr>
            </a:br>
            <a:r>
              <a:rPr b="0" i="0" lang="fr-FR" sz="2400" u="none" cap="none" strike="noStrike">
                <a:solidFill>
                  <a:srgbClr val="004993"/>
                </a:solidFill>
                <a:latin typeface="Open Sans"/>
                <a:ea typeface="Open Sans"/>
                <a:cs typeface="Open Sans"/>
                <a:sym typeface="Open Sans"/>
              </a:rPr>
              <a:t>les REL peuvent être adaptées pour refléter différents profils d'étudiants et scénarios d'apprentissage, et d'aborder l'inclusion à différents niveaux.</a:t>
            </a:r>
            <a:endParaRPr b="0" i="0" sz="1600" u="none" cap="none" strike="noStrike">
              <a:solidFill>
                <a:srgbClr val="000000"/>
              </a:solidFill>
              <a:latin typeface="Arial"/>
              <a:ea typeface="Arial"/>
              <a:cs typeface="Arial"/>
              <a:sym typeface="Arial"/>
            </a:endParaRPr>
          </a:p>
        </p:txBody>
      </p:sp>
      <p:cxnSp>
        <p:nvCxnSpPr>
          <p:cNvPr id="212" name="Google Shape;212;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5"/>
          <p:cNvSpPr txBox="1"/>
          <p:nvPr/>
        </p:nvSpPr>
        <p:spPr>
          <a:xfrm>
            <a:off x="232200" y="1581575"/>
            <a:ext cx="2331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FFDE59"/>
                </a:solidFill>
                <a:latin typeface="Open Sans"/>
                <a:ea typeface="Open Sans"/>
                <a:cs typeface="Open Sans"/>
                <a:sym typeface="Open Sans"/>
              </a:rPr>
              <a:t>étudiants</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6"/>
          <p:cNvSpPr txBox="1"/>
          <p:nvPr/>
        </p:nvSpPr>
        <p:spPr>
          <a:xfrm>
            <a:off x="3062225" y="257825"/>
            <a:ext cx="5799300" cy="406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Promouvoir la diversification de l’apprentissage :</a:t>
            </a:r>
            <a:r>
              <a:rPr b="0" i="0" lang="fr-FR" sz="3000" u="none" cap="none" strike="noStrike">
                <a:solidFill>
                  <a:srgbClr val="004993"/>
                </a:solidFill>
                <a:latin typeface="Open Sans"/>
                <a:ea typeface="Open Sans"/>
                <a:cs typeface="Open Sans"/>
                <a:sym typeface="Open Sans"/>
              </a:rPr>
              <a:t> </a:t>
            </a:r>
            <a:br>
              <a:rPr b="0" i="0" lang="fr-FR" sz="2200" u="none" cap="none" strike="noStrike">
                <a:solidFill>
                  <a:srgbClr val="004993"/>
                </a:solidFill>
                <a:latin typeface="Open Sans"/>
                <a:ea typeface="Open Sans"/>
                <a:cs typeface="Open Sans"/>
                <a:sym typeface="Open Sans"/>
              </a:rPr>
            </a:br>
            <a:r>
              <a:rPr b="0" i="0" lang="fr-FR" sz="2400" u="none" cap="none" strike="noStrike">
                <a:solidFill>
                  <a:srgbClr val="004993"/>
                </a:solidFill>
                <a:latin typeface="Open Sans"/>
                <a:ea typeface="Open Sans"/>
                <a:cs typeface="Open Sans"/>
                <a:sym typeface="Open Sans"/>
              </a:rPr>
              <a:t>les REL sont accessibles partout et à tout moment, de manière répétée (et il ne faut pas sous-estimer la valeur de la répétition!), et dans une variété de formats, pour différents appareils.</a:t>
            </a:r>
            <a:r>
              <a:rPr lang="fr-FR" sz="2400">
                <a:solidFill>
                  <a:srgbClr val="004993"/>
                </a:solidFill>
                <a:latin typeface="Open Sans"/>
                <a:ea typeface="Open Sans"/>
                <a:cs typeface="Open Sans"/>
                <a:sym typeface="Open Sans"/>
              </a:rPr>
              <a:t> Les REL favorisent également l'apprentissage dans des conditions formelles et non-formelles.</a:t>
            </a:r>
            <a:endParaRPr b="1" i="0" sz="2400" u="none" cap="none" strike="noStrike">
              <a:solidFill>
                <a:srgbClr val="004993"/>
              </a:solidFill>
              <a:latin typeface="Open Sans"/>
              <a:ea typeface="Open Sans"/>
              <a:cs typeface="Open Sans"/>
              <a:sym typeface="Open Sans"/>
            </a:endParaRPr>
          </a:p>
        </p:txBody>
      </p:sp>
      <p:sp>
        <p:nvSpPr>
          <p:cNvPr id="221" name="Google Shape;221;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3" name="Google Shape;223;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6"/>
          <p:cNvSpPr txBox="1"/>
          <p:nvPr/>
        </p:nvSpPr>
        <p:spPr>
          <a:xfrm>
            <a:off x="232200" y="1581575"/>
            <a:ext cx="2331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FFDE59"/>
                </a:solidFill>
                <a:latin typeface="Open Sans"/>
                <a:ea typeface="Open Sans"/>
                <a:cs typeface="Open Sans"/>
                <a:sym typeface="Open Sans"/>
              </a:rPr>
              <a:t>étudiants</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7"/>
          <p:cNvSpPr txBox="1"/>
          <p:nvPr/>
        </p:nvSpPr>
        <p:spPr>
          <a:xfrm>
            <a:off x="3221275" y="452100"/>
            <a:ext cx="5445000" cy="3570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Promouvoir l’apprentissage tout au long de la vie :</a:t>
            </a:r>
            <a:r>
              <a:rPr b="0" i="0" lang="fr-FR" sz="3000" u="none" cap="none" strike="noStrike">
                <a:solidFill>
                  <a:srgbClr val="004993"/>
                </a:solidFill>
                <a:latin typeface="Open Sans"/>
                <a:ea typeface="Open Sans"/>
                <a:cs typeface="Open Sans"/>
                <a:sym typeface="Open Sans"/>
              </a:rPr>
              <a:t> </a:t>
            </a:r>
            <a:br>
              <a:rPr b="0" i="0" lang="fr-FR" sz="3300" u="none" cap="none" strike="noStrike">
                <a:solidFill>
                  <a:srgbClr val="004993"/>
                </a:solidFill>
                <a:latin typeface="Open Sans"/>
                <a:ea typeface="Open Sans"/>
                <a:cs typeface="Open Sans"/>
                <a:sym typeface="Open Sans"/>
              </a:rPr>
            </a:br>
            <a:r>
              <a:rPr b="0" i="0" lang="fr-FR" sz="2400" u="none" cap="none" strike="noStrike">
                <a:solidFill>
                  <a:srgbClr val="004993"/>
                </a:solidFill>
                <a:latin typeface="Open Sans"/>
                <a:ea typeface="Open Sans"/>
                <a:cs typeface="Open Sans"/>
                <a:sym typeface="Open Sans"/>
              </a:rPr>
              <a:t>les REL sont disponibles pour les personnes de tous âges, </a:t>
            </a:r>
            <a:r>
              <a:rPr lang="fr-FR" sz="2400">
                <a:solidFill>
                  <a:srgbClr val="004993"/>
                </a:solidFill>
                <a:latin typeface="Open Sans"/>
                <a:ea typeface="Open Sans"/>
                <a:cs typeface="Open Sans"/>
                <a:sym typeface="Open Sans"/>
              </a:rPr>
              <a:t>à tout moment lorsque quelqu'un souhaite apprendre quelque chose ou revenir à un sujet pour se rafraîchir la mémoire.</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34" name="Google Shape;234;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7"/>
          <p:cNvSpPr txBox="1"/>
          <p:nvPr/>
        </p:nvSpPr>
        <p:spPr>
          <a:xfrm>
            <a:off x="232200" y="1581575"/>
            <a:ext cx="2331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FFDE59"/>
                </a:solidFill>
                <a:latin typeface="Open Sans"/>
                <a:ea typeface="Open Sans"/>
                <a:cs typeface="Open Sans"/>
                <a:sym typeface="Open Sans"/>
              </a:rPr>
              <a:t>étudiants</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8"/>
          <p:cNvSpPr txBox="1"/>
          <p:nvPr/>
        </p:nvSpPr>
        <p:spPr>
          <a:xfrm>
            <a:off x="3201525" y="990750"/>
            <a:ext cx="55209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Faire des économies : </a:t>
            </a:r>
            <a:br>
              <a:rPr b="1" i="0" lang="fr-FR" sz="3600" u="none" cap="none" strike="noStrike">
                <a:solidFill>
                  <a:srgbClr val="004993"/>
                </a:solidFill>
                <a:latin typeface="Open Sans"/>
                <a:ea typeface="Open Sans"/>
                <a:cs typeface="Open Sans"/>
                <a:sym typeface="Open Sans"/>
              </a:rPr>
            </a:br>
            <a:r>
              <a:rPr b="0" i="0" lang="fr-FR" sz="2400" u="none" cap="none" strike="noStrike">
                <a:solidFill>
                  <a:srgbClr val="004993"/>
                </a:solidFill>
                <a:latin typeface="Open Sans"/>
                <a:ea typeface="Open Sans"/>
                <a:cs typeface="Open Sans"/>
                <a:sym typeface="Open Sans"/>
              </a:rPr>
              <a:t>des coûts élevés peuvent conduire les étudiants à utiliser des versions anciennes de certaines publications ; avec des REL, ce n'est pas un problème.</a:t>
            </a:r>
            <a:endParaRPr b="0" i="0" sz="1600" u="none" cap="none" strike="noStrike">
              <a:solidFill>
                <a:srgbClr val="000000"/>
              </a:solidFill>
              <a:latin typeface="Arial"/>
              <a:ea typeface="Arial"/>
              <a:cs typeface="Arial"/>
              <a:sym typeface="Arial"/>
            </a:endParaRPr>
          </a:p>
        </p:txBody>
      </p:sp>
      <p:cxnSp>
        <p:nvCxnSpPr>
          <p:cNvPr id="245" name="Google Shape;245;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8"/>
          <p:cNvSpPr txBox="1"/>
          <p:nvPr/>
        </p:nvSpPr>
        <p:spPr>
          <a:xfrm>
            <a:off x="232200" y="1581575"/>
            <a:ext cx="2331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FFDE59"/>
                </a:solidFill>
                <a:latin typeface="Open Sans"/>
                <a:ea typeface="Open Sans"/>
                <a:cs typeface="Open Sans"/>
                <a:sym typeface="Open Sans"/>
              </a:rPr>
              <a:t>étudiants</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9"/>
          <p:cNvSpPr txBox="1"/>
          <p:nvPr/>
        </p:nvSpPr>
        <p:spPr>
          <a:xfrm>
            <a:off x="3100500" y="-37800"/>
            <a:ext cx="6043500" cy="4294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Améliorer les opportunités pour l'apprentissage : </a:t>
            </a:r>
            <a:r>
              <a:rPr b="0" i="0" lang="fr-FR" sz="1500" u="none" cap="none" strike="noStrike">
                <a:solidFill>
                  <a:srgbClr val="004993"/>
                </a:solidFill>
                <a:latin typeface="Open Sans"/>
                <a:ea typeface="Open Sans"/>
                <a:cs typeface="Open Sans"/>
                <a:sym typeface="Open Sans"/>
              </a:rPr>
              <a:t>les étudiants qui utilisent des REL réussissent autant, ou mieux, que ceux qui utilisent des ressources classiques</a:t>
            </a:r>
            <a:r>
              <a:rPr lang="fr-FR" sz="1500">
                <a:solidFill>
                  <a:srgbClr val="004993"/>
                </a:solidFill>
                <a:latin typeface="Open Sans"/>
                <a:ea typeface="Open Sans"/>
                <a:cs typeface="Open Sans"/>
                <a:sym typeface="Open Sans"/>
              </a:rPr>
              <a:t>.</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Assurer la préparation :</a:t>
            </a:r>
            <a:r>
              <a:rPr b="0" i="0" lang="fr-FR" sz="1500" u="none" cap="none" strike="noStrike">
                <a:solidFill>
                  <a:srgbClr val="004993"/>
                </a:solidFill>
                <a:latin typeface="Open Sans"/>
                <a:ea typeface="Open Sans"/>
                <a:cs typeface="Open Sans"/>
                <a:sym typeface="Open Sans"/>
              </a:rPr>
              <a:t> les REL peuvent être disponibles dès le début des cours, et les étudiants peuvent immédiatement commencer à travailler dessus.</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Améliorer la qualité : </a:t>
            </a:r>
            <a:r>
              <a:rPr b="0" i="0" lang="fr-FR" sz="1500" u="none" cap="none" strike="noStrike">
                <a:solidFill>
                  <a:srgbClr val="004993"/>
                </a:solidFill>
                <a:latin typeface="Open Sans"/>
                <a:ea typeface="Open Sans"/>
                <a:cs typeface="Open Sans"/>
                <a:sym typeface="Open Sans"/>
              </a:rPr>
              <a:t>les REL permettent l'amélioration de la qualité des ressources et leur mise à jour continuelle, ainsi que leur diffusion rapide, ce qui assure que l'information contenue est mise à jour.</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Récompenser les pratiques ouvertes :</a:t>
            </a:r>
            <a:r>
              <a:rPr b="0" i="0" lang="fr-FR" sz="1500" u="none" cap="none" strike="noStrike">
                <a:solidFill>
                  <a:srgbClr val="004993"/>
                </a:solidFill>
                <a:latin typeface="Open Sans"/>
                <a:ea typeface="Open Sans"/>
                <a:cs typeface="Open Sans"/>
                <a:sym typeface="Open Sans"/>
              </a:rPr>
              <a:t> </a:t>
            </a:r>
            <a:r>
              <a:rPr lang="fr-FR" sz="1500">
                <a:solidFill>
                  <a:srgbClr val="004993"/>
                </a:solidFill>
                <a:latin typeface="Open Sans"/>
                <a:ea typeface="Open Sans"/>
                <a:cs typeface="Open Sans"/>
                <a:sym typeface="Open Sans"/>
              </a:rPr>
              <a:t>l</a:t>
            </a:r>
            <a:r>
              <a:rPr b="0" i="0" lang="fr-FR" sz="1500" u="none" cap="none" strike="noStrike">
                <a:solidFill>
                  <a:srgbClr val="004993"/>
                </a:solidFill>
                <a:latin typeface="Open Sans"/>
                <a:ea typeface="Open Sans"/>
                <a:cs typeface="Open Sans"/>
                <a:sym typeface="Open Sans"/>
              </a:rPr>
              <a:t>es étudiants peuvent être reconnus comme faisant partie de l'équipe de rédaction et être appréciés pour leur travail et leurs compétences.</a:t>
            </a:r>
            <a:endParaRPr b="0" i="0" sz="1500" u="none" cap="none" strike="noStrike">
              <a:solidFill>
                <a:srgbClr val="000000"/>
              </a:solidFill>
              <a:latin typeface="Arial"/>
              <a:ea typeface="Arial"/>
              <a:cs typeface="Arial"/>
              <a:sym typeface="Arial"/>
            </a:endParaRPr>
          </a:p>
        </p:txBody>
      </p:sp>
      <p:cxnSp>
        <p:nvCxnSpPr>
          <p:cNvPr id="256" name="Google Shape;256;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9"/>
          <p:cNvSpPr txBox="1"/>
          <p:nvPr/>
        </p:nvSpPr>
        <p:spPr>
          <a:xfrm>
            <a:off x="232200" y="1581575"/>
            <a:ext cx="2331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FFDE59"/>
                </a:solidFill>
                <a:latin typeface="Open Sans"/>
                <a:ea typeface="Open Sans"/>
                <a:cs typeface="Open Sans"/>
                <a:sym typeface="Open Sans"/>
              </a:rPr>
              <a:t>étudiants</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499525" y="110725"/>
            <a:ext cx="8468400" cy="4861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fr-FR" sz="1100" u="none" cap="none" strike="noStrike">
                <a:solidFill>
                  <a:srgbClr val="004993"/>
                </a:solidFill>
                <a:latin typeface="Open Sans"/>
                <a:ea typeface="Open Sans"/>
                <a:cs typeface="Open Sans"/>
                <a:sym typeface="Open Sans"/>
              </a:rPr>
              <a:t>Bienvenue dans cette boîte à outils sur les avantages de l'</a:t>
            </a:r>
            <a:r>
              <a:rPr b="1" lang="fr-FR" sz="1100">
                <a:solidFill>
                  <a:srgbClr val="004993"/>
                </a:solidFill>
                <a:latin typeface="Open Sans"/>
                <a:ea typeface="Open Sans"/>
                <a:cs typeface="Open Sans"/>
                <a:sym typeface="Open Sans"/>
              </a:rPr>
              <a:t>Éducation Ouverte</a:t>
            </a:r>
            <a:r>
              <a:rPr b="1" i="0" lang="fr-FR" sz="1100" u="none" cap="none" strike="noStrike">
                <a:solidFill>
                  <a:srgbClr val="004993"/>
                </a:solidFill>
                <a:latin typeface="Open Sans"/>
                <a:ea typeface="Open Sans"/>
                <a:cs typeface="Open Sans"/>
                <a:sym typeface="Open Sans"/>
              </a:rPr>
              <a:t> </a:t>
            </a:r>
            <a:r>
              <a:rPr b="0" i="0" lang="fr-FR" sz="1100" u="none" cap="none" strike="noStrike">
                <a:solidFill>
                  <a:srgbClr val="004993"/>
                </a:solidFill>
                <a:latin typeface="Open Sans"/>
                <a:ea typeface="Open Sans"/>
                <a:cs typeface="Open Sans"/>
                <a:sym typeface="Open Sans"/>
              </a:rPr>
              <a:t>! Il s'agit d'un ensemble d'outils (diapositives, brochures et cartes) préparés par le Réseau européen des bibliothécaires pour l'</a:t>
            </a:r>
            <a:r>
              <a:rPr lang="fr-FR" sz="1100">
                <a:solidFill>
                  <a:srgbClr val="004993"/>
                </a:solidFill>
                <a:latin typeface="Open Sans"/>
                <a:ea typeface="Open Sans"/>
                <a:cs typeface="Open Sans"/>
                <a:sym typeface="Open Sans"/>
              </a:rPr>
              <a:t>É</a:t>
            </a:r>
            <a:r>
              <a:rPr b="0" i="0" lang="fr-FR" sz="1100" u="none" cap="none" strike="noStrike">
                <a:solidFill>
                  <a:srgbClr val="004993"/>
                </a:solidFill>
                <a:latin typeface="Open Sans"/>
                <a:ea typeface="Open Sans"/>
                <a:cs typeface="Open Sans"/>
                <a:sym typeface="Open Sans"/>
              </a:rPr>
              <a:t>ducation </a:t>
            </a:r>
            <a:r>
              <a:rPr lang="fr-FR" sz="1100">
                <a:solidFill>
                  <a:srgbClr val="004993"/>
                </a:solidFill>
                <a:latin typeface="Open Sans"/>
                <a:ea typeface="Open Sans"/>
                <a:cs typeface="Open Sans"/>
                <a:sym typeface="Open Sans"/>
              </a:rPr>
              <a:t>O</a:t>
            </a:r>
            <a:r>
              <a:rPr b="0" i="0" lang="fr-FR" sz="1100" u="none" cap="none" strike="noStrike">
                <a:solidFill>
                  <a:srgbClr val="004993"/>
                </a:solidFill>
                <a:latin typeface="Open Sans"/>
                <a:ea typeface="Open Sans"/>
                <a:cs typeface="Open Sans"/>
                <a:sym typeface="Open Sans"/>
              </a:rPr>
              <a:t>uverte ENOEL (</a:t>
            </a:r>
            <a:r>
              <a:rPr b="0" i="0" lang="fr-FR" sz="1100" u="sng" cap="none" strike="noStrike">
                <a:solidFill>
                  <a:srgbClr val="0097A7"/>
                </a:solidFill>
                <a:latin typeface="Open Sans"/>
                <a:ea typeface="Open Sans"/>
                <a:cs typeface="Open Sans"/>
                <a:sym typeface="Open Sans"/>
                <a:hlinkClick r:id="rId3">
                  <a:extLst>
                    <a:ext uri="{A12FA001-AC4F-418D-AE19-62706E023703}">
                      <ahyp:hlinkClr val="tx"/>
                    </a:ext>
                  </a:extLst>
                </a:hlinkClick>
              </a:rPr>
              <a:t>European Network of Open Education Librarians</a:t>
            </a:r>
            <a:r>
              <a:rPr b="0" i="0" lang="fr-FR" sz="1100" u="none" cap="none" strike="noStrike">
                <a:solidFill>
                  <a:srgbClr val="004993"/>
                </a:solidFill>
                <a:latin typeface="Open Sans"/>
                <a:ea typeface="Open Sans"/>
                <a:cs typeface="Open Sans"/>
                <a:sym typeface="Open Sans"/>
              </a:rPr>
              <a:t>). Cette boîte à outils vise à sensibiliser à l'importance de l'Éducation Ouverte et met en évidence les avantages pour les étudiants, les enseignants, les établissements</a:t>
            </a:r>
            <a:r>
              <a:rPr lang="fr-FR" sz="1100">
                <a:solidFill>
                  <a:srgbClr val="004993"/>
                </a:solidFill>
                <a:latin typeface="Open Sans"/>
                <a:ea typeface="Open Sans"/>
                <a:cs typeface="Open Sans"/>
                <a:sym typeface="Open Sans"/>
              </a:rPr>
              <a:t>, </a:t>
            </a:r>
            <a:r>
              <a:rPr b="0" i="0" lang="fr-FR" sz="1100" u="none" cap="none" strike="noStrike">
                <a:solidFill>
                  <a:srgbClr val="004993"/>
                </a:solidFill>
                <a:latin typeface="Open Sans"/>
                <a:ea typeface="Open Sans"/>
                <a:cs typeface="Open Sans"/>
                <a:sym typeface="Open Sans"/>
              </a:rPr>
              <a:t>la société</a:t>
            </a:r>
            <a:r>
              <a:rPr lang="fr-FR" sz="1100">
                <a:solidFill>
                  <a:srgbClr val="004993"/>
                </a:solidFill>
                <a:latin typeface="Open Sans"/>
                <a:ea typeface="Open Sans"/>
                <a:cs typeface="Open Sans"/>
                <a:sym typeface="Open Sans"/>
              </a:rPr>
              <a:t> et les bibliothécaires.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fr-FR" sz="900" u="none" cap="none" strike="noStrike">
                <a:solidFill>
                  <a:srgbClr val="004993"/>
                </a:solidFill>
                <a:latin typeface="Open Sans"/>
                <a:ea typeface="Open Sans"/>
                <a:cs typeface="Open Sans"/>
                <a:sym typeface="Open Sans"/>
              </a:rPr>
              <a:t>Ce kit contient des </a:t>
            </a:r>
            <a:r>
              <a:rPr b="1" i="0" lang="fr-FR" sz="900" u="none" cap="none" strike="noStrike">
                <a:solidFill>
                  <a:srgbClr val="004993"/>
                </a:solidFill>
                <a:latin typeface="Open Sans"/>
                <a:ea typeface="Open Sans"/>
                <a:cs typeface="Open Sans"/>
                <a:sym typeface="Open Sans"/>
              </a:rPr>
              <a:t>modèles de diaporamas.</a:t>
            </a:r>
            <a:endParaRPr b="1"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fr-FR" sz="900" u="none" cap="none" strike="noStrike">
                <a:solidFill>
                  <a:srgbClr val="004993"/>
                </a:solidFill>
                <a:latin typeface="Open Sans"/>
                <a:ea typeface="Open Sans"/>
                <a:cs typeface="Open Sans"/>
                <a:sym typeface="Open Sans"/>
              </a:rPr>
              <a:t>Vous pouvez utiliser les modèles directement tels quels ou choisir de les adapter à vos besoins spécifiques.</a:t>
            </a:r>
            <a:endParaRPr b="1"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fr-FR" sz="900" u="none" cap="none" strike="noStrike">
                <a:solidFill>
                  <a:srgbClr val="004993"/>
                </a:solidFill>
                <a:latin typeface="Open Sans"/>
                <a:ea typeface="Open Sans"/>
                <a:cs typeface="Open Sans"/>
                <a:sym typeface="Open Sans"/>
              </a:rPr>
              <a:t>Pour utiliser le modèle sans l’adapter</a:t>
            </a:r>
            <a:r>
              <a:rPr b="0" i="0" lang="fr-FR" sz="900" u="none" cap="none" strike="noStrike">
                <a:solidFill>
                  <a:srgbClr val="004993"/>
                </a:solidFill>
                <a:latin typeface="Open Sans"/>
                <a:ea typeface="Open Sans"/>
                <a:cs typeface="Open Sans"/>
                <a:sym typeface="Open Sans"/>
              </a:rPr>
              <a:t>, il suffit de télécharger l'ensemble du diaporama ou une diapositive particulière que vous souhaitez utiliser.</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fr-FR" sz="900" u="none" cap="none" strike="noStrike">
                <a:solidFill>
                  <a:srgbClr val="004993"/>
                </a:solidFill>
                <a:latin typeface="Open Sans"/>
                <a:ea typeface="Open Sans"/>
                <a:cs typeface="Open Sans"/>
                <a:sym typeface="Open Sans"/>
              </a:rPr>
              <a:t>Pour adapter le modèle à vos besoins :</a:t>
            </a:r>
            <a:endParaRPr b="1" i="0" sz="9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fr-FR" sz="900" u="none" cap="none" strike="noStrike">
                <a:solidFill>
                  <a:srgbClr val="004993"/>
                </a:solidFill>
                <a:latin typeface="Open Sans"/>
                <a:ea typeface="Open Sans"/>
                <a:cs typeface="Open Sans"/>
                <a:sym typeface="Open Sans"/>
              </a:rPr>
              <a:t>Téléchargez l'outil que vous souhaitez utiliser</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fr-FR" sz="900" u="none" cap="none" strike="noStrike">
                <a:solidFill>
                  <a:srgbClr val="004993"/>
                </a:solidFill>
                <a:latin typeface="Open Sans"/>
                <a:ea typeface="Open Sans"/>
                <a:cs typeface="Open Sans"/>
                <a:sym typeface="Open Sans"/>
              </a:rPr>
              <a:t>Adaptez-le à vos besoins (ajoutez le logo de votre organisation et apportez tout autre changement que vous estimez utile).</a:t>
            </a:r>
            <a:endParaRPr b="0" i="0" sz="9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fr-FR" sz="900" u="none" cap="none" strike="noStrike">
                <a:solidFill>
                  <a:srgbClr val="004993"/>
                </a:solidFill>
                <a:latin typeface="Open Sans"/>
                <a:ea typeface="Open Sans"/>
                <a:cs typeface="Open Sans"/>
                <a:sym typeface="Open Sans"/>
              </a:rPr>
              <a:t>Veillez à ce que la version adaptée comporte une note indiquant: "Cette œuvre est un dérivé de [nom du fichier (par exemple, French_1. OE Benefits - ENOEL slides)] [lien vers la source originale:</a:t>
            </a:r>
            <a:r>
              <a:rPr lang="fr-FR" sz="900">
                <a:solidFill>
                  <a:srgbClr val="004993"/>
                </a:solidFill>
                <a:latin typeface="Open Sans"/>
                <a:ea typeface="Open Sans"/>
                <a:cs typeface="Open Sans"/>
                <a:sym typeface="Open Sans"/>
              </a:rPr>
              <a:t> </a:t>
            </a:r>
            <a:r>
              <a:rPr b="0" i="0" lang="fr-FR" sz="900" u="sng" cap="none" strike="noStrike">
                <a:solidFill>
                  <a:schemeClr val="hlink"/>
                </a:solidFill>
                <a:latin typeface="Open Sans"/>
                <a:ea typeface="Open Sans"/>
                <a:cs typeface="Open Sans"/>
                <a:sym typeface="Open Sans"/>
                <a:hlinkClick r:id="rId4"/>
              </a:rPr>
              <a:t>https://doi.org/10.5281/zenodo.5568482</a:t>
            </a:r>
            <a:r>
              <a:rPr b="0" i="0" lang="fr-FR" sz="900" u="none" cap="none" strike="noStrike">
                <a:solidFill>
                  <a:schemeClr val="dk1"/>
                </a:solidFill>
                <a:latin typeface="Open Sans"/>
                <a:ea typeface="Open Sans"/>
                <a:cs typeface="Open Sans"/>
                <a:sym typeface="Open Sans"/>
              </a:rPr>
              <a:t> </a:t>
            </a:r>
            <a:r>
              <a:rPr b="0" i="0" lang="fr-FR" sz="900" u="none" cap="none" strike="noStrike">
                <a:solidFill>
                  <a:srgbClr val="004993"/>
                </a:solidFill>
                <a:latin typeface="Open Sans"/>
                <a:ea typeface="Open Sans"/>
                <a:cs typeface="Open Sans"/>
                <a:sym typeface="Open Sans"/>
              </a:rPr>
              <a:t>par </a:t>
            </a:r>
            <a:r>
              <a:rPr b="0" i="0" lang="fr-FR" sz="900" u="sng" cap="none" strike="noStrike">
                <a:solidFill>
                  <a:schemeClr val="hlink"/>
                </a:solidFill>
                <a:latin typeface="Open Sans"/>
                <a:ea typeface="Open Sans"/>
                <a:cs typeface="Open Sans"/>
                <a:sym typeface="Open Sans"/>
                <a:hlinkClick r:id="rId5"/>
              </a:rPr>
              <a:t>SPARC Europe</a:t>
            </a:r>
            <a:r>
              <a:rPr b="0" i="0" lang="fr-FR" sz="900" u="none" cap="none" strike="noStrike">
                <a:solidFill>
                  <a:schemeClr val="dk1"/>
                </a:solidFill>
                <a:latin typeface="Open Sans"/>
                <a:ea typeface="Open Sans"/>
                <a:cs typeface="Open Sans"/>
                <a:sym typeface="Open Sans"/>
              </a:rPr>
              <a:t> </a:t>
            </a:r>
            <a:r>
              <a:rPr b="0" i="0" lang="fr-FR" sz="900" u="none" cap="none" strike="noStrike">
                <a:solidFill>
                  <a:srgbClr val="004993"/>
                </a:solidFill>
                <a:latin typeface="Open Sans"/>
                <a:ea typeface="Open Sans"/>
                <a:cs typeface="Open Sans"/>
                <a:sym typeface="Open Sans"/>
              </a:rPr>
              <a:t>(ENOEL),</a:t>
            </a:r>
            <a:r>
              <a:rPr b="0" i="0" lang="fr-FR" sz="900" u="none" cap="none" strike="noStrike">
                <a:solidFill>
                  <a:schemeClr val="dk1"/>
                </a:solidFill>
                <a:latin typeface="Open Sans"/>
                <a:ea typeface="Open Sans"/>
                <a:cs typeface="Open Sans"/>
                <a:sym typeface="Open Sans"/>
              </a:rPr>
              <a:t> </a:t>
            </a:r>
            <a:r>
              <a:rPr b="0" i="0" lang="fr-FR" sz="900" u="sng" cap="none" strike="noStrike">
                <a:solidFill>
                  <a:schemeClr val="hlink"/>
                </a:solidFill>
                <a:latin typeface="Open Sans"/>
                <a:ea typeface="Open Sans"/>
                <a:cs typeface="Open Sans"/>
                <a:sym typeface="Open Sans"/>
                <a:hlinkClick r:id="rId6"/>
              </a:rPr>
              <a:t>CC BY</a:t>
            </a:r>
            <a:r>
              <a:rPr b="0" i="0" lang="fr-FR" sz="900" u="none" cap="none" strike="noStrike">
                <a:solidFill>
                  <a:schemeClr val="dk1"/>
                </a:solidFill>
                <a:latin typeface="Open Sans"/>
                <a:ea typeface="Open Sans"/>
                <a:cs typeface="Open Sans"/>
                <a:sym typeface="Open Sans"/>
              </a:rPr>
              <a:t>.</a:t>
            </a:r>
            <a:r>
              <a:rPr b="0" i="0" lang="fr-FR" sz="900" u="none" cap="none" strike="noStrike">
                <a:solidFill>
                  <a:srgbClr val="004993"/>
                </a:solidFill>
                <a:latin typeface="Open Sans"/>
                <a:ea typeface="Open Sans"/>
                <a:cs typeface="Open Sans"/>
                <a:sym typeface="Open Sans"/>
              </a:rPr>
              <a:t>”</a:t>
            </a:r>
            <a:endParaRPr b="0" i="0" sz="9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fr-FR" sz="900" u="none" cap="none" strike="noStrike">
                <a:solidFill>
                  <a:srgbClr val="004993"/>
                </a:solidFill>
                <a:latin typeface="Open Sans"/>
                <a:ea typeface="Open Sans"/>
                <a:cs typeface="Open Sans"/>
                <a:sym typeface="Open Sans"/>
              </a:rPr>
              <a:t>Vous trouverez ci-dessous une brève description de l'organisation du kit ainsi que des suggestions d'utilisation pour certaines diapositives. </a:t>
            </a:r>
            <a:br>
              <a:rPr b="0" i="0" lang="fr-FR" sz="900" u="none" cap="none" strike="noStrike">
                <a:solidFill>
                  <a:srgbClr val="004993"/>
                </a:solidFill>
                <a:latin typeface="Open Sans"/>
                <a:ea typeface="Open Sans"/>
                <a:cs typeface="Open Sans"/>
                <a:sym typeface="Open Sans"/>
              </a:rPr>
            </a:br>
            <a:r>
              <a:rPr b="0" i="0" lang="fr-FR" sz="900" u="none" cap="none" strike="noStrike">
                <a:solidFill>
                  <a:srgbClr val="004993"/>
                </a:solidFill>
                <a:latin typeface="Open Sans"/>
                <a:ea typeface="Open Sans"/>
                <a:cs typeface="Open Sans"/>
                <a:sym typeface="Open Sans"/>
              </a:rPr>
              <a:t>Il ne s'agit que de suggestions ; nous vous encourageons à faire votre choix et à créer des outils adaptés à vos besoins.</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fr-FR" sz="900" u="none" cap="none" strike="noStrike">
                <a:solidFill>
                  <a:srgbClr val="004993"/>
                </a:solidFill>
                <a:latin typeface="Open Sans"/>
                <a:ea typeface="Open Sans"/>
                <a:cs typeface="Open Sans"/>
                <a:sym typeface="Open Sans"/>
              </a:rPr>
              <a:t>La diapositive 3</a:t>
            </a:r>
            <a:r>
              <a:rPr b="0" i="0" lang="fr-FR" sz="900" u="none" cap="none" strike="noStrike">
                <a:solidFill>
                  <a:srgbClr val="004993"/>
                </a:solidFill>
                <a:latin typeface="Open Sans"/>
                <a:ea typeface="Open Sans"/>
                <a:cs typeface="Open Sans"/>
                <a:sym typeface="Open Sans"/>
              </a:rPr>
              <a:t> vous donne un exemple d'adaptation du modèle, y compris le placement du logo de votre organisation et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0" i="0" lang="fr-FR" sz="900" u="none" cap="none" strike="noStrike">
                <a:solidFill>
                  <a:srgbClr val="004993"/>
                </a:solidFill>
                <a:latin typeface="Open Sans"/>
                <a:ea typeface="Open Sans"/>
                <a:cs typeface="Open Sans"/>
                <a:sym typeface="Open Sans"/>
              </a:rPr>
              <a:t>la déclaration d'attribution.</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fr-FR" sz="900" u="none" cap="none" strike="noStrike">
                <a:solidFill>
                  <a:srgbClr val="004993"/>
                </a:solidFill>
                <a:latin typeface="Open Sans"/>
                <a:ea typeface="Open Sans"/>
                <a:cs typeface="Open Sans"/>
                <a:sym typeface="Open Sans"/>
              </a:rPr>
              <a:t>Les diapositives 4 à</a:t>
            </a:r>
            <a:r>
              <a:rPr b="1" lang="fr-FR" sz="900">
                <a:solidFill>
                  <a:srgbClr val="004993"/>
                </a:solidFill>
                <a:latin typeface="Open Sans"/>
                <a:ea typeface="Open Sans"/>
                <a:cs typeface="Open Sans"/>
                <a:sym typeface="Open Sans"/>
              </a:rPr>
              <a:t> </a:t>
            </a:r>
            <a:r>
              <a:rPr b="1" i="0" lang="fr-FR" sz="900" u="none" cap="none" strike="noStrike">
                <a:solidFill>
                  <a:srgbClr val="004993"/>
                </a:solidFill>
                <a:latin typeface="Open Sans"/>
                <a:ea typeface="Open Sans"/>
                <a:cs typeface="Open Sans"/>
                <a:sym typeface="Open Sans"/>
              </a:rPr>
              <a:t>12 </a:t>
            </a:r>
            <a:r>
              <a:rPr b="0" i="0" lang="fr-FR" sz="900" u="none" cap="none" strike="noStrike">
                <a:solidFill>
                  <a:srgbClr val="004993"/>
                </a:solidFill>
                <a:latin typeface="Open Sans"/>
                <a:ea typeface="Open Sans"/>
                <a:cs typeface="Open Sans"/>
                <a:sym typeface="Open Sans"/>
              </a:rPr>
              <a:t>peuvent être considérées comme des "accroches" ; elles posent les premières questions et énoncent les principes de base des ressources éducatives libres (REL). Vous pouvez les utiliser comme introduction dans votre présentation pour susciter la curiosité.</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br>
              <a:rPr b="0" i="0" lang="fr-FR" sz="900" u="none" cap="none" strike="noStrike">
                <a:solidFill>
                  <a:srgbClr val="004993"/>
                </a:solidFill>
                <a:latin typeface="Open Sans"/>
                <a:ea typeface="Open Sans"/>
                <a:cs typeface="Open Sans"/>
                <a:sym typeface="Open Sans"/>
              </a:rPr>
            </a:br>
            <a:r>
              <a:rPr b="1" i="0" lang="fr-FR" sz="900" u="none" cap="none" strike="noStrike">
                <a:solidFill>
                  <a:srgbClr val="004993"/>
                </a:solidFill>
                <a:latin typeface="Open Sans"/>
                <a:ea typeface="Open Sans"/>
                <a:cs typeface="Open Sans"/>
                <a:sym typeface="Open Sans"/>
              </a:rPr>
              <a:t>Les diapositives 13</a:t>
            </a:r>
            <a:r>
              <a:rPr b="1" lang="fr-FR" sz="900">
                <a:solidFill>
                  <a:srgbClr val="004993"/>
                </a:solidFill>
                <a:latin typeface="Open Sans"/>
                <a:ea typeface="Open Sans"/>
                <a:cs typeface="Open Sans"/>
                <a:sym typeface="Open Sans"/>
              </a:rPr>
              <a:t> à 51</a:t>
            </a:r>
            <a:r>
              <a:rPr b="0" i="0" lang="fr-FR" sz="900" u="none" cap="none" strike="noStrike">
                <a:solidFill>
                  <a:srgbClr val="004993"/>
                </a:solidFill>
                <a:latin typeface="Open Sans"/>
                <a:ea typeface="Open Sans"/>
                <a:cs typeface="Open Sans"/>
                <a:sym typeface="Open Sans"/>
              </a:rPr>
              <a:t> montrent les avantages de l' Éducation Ouvertepour </a:t>
            </a:r>
            <a:r>
              <a:rPr lang="fr-FR" sz="900">
                <a:solidFill>
                  <a:srgbClr val="004993"/>
                </a:solidFill>
                <a:latin typeface="Open Sans"/>
                <a:ea typeface="Open Sans"/>
                <a:cs typeface="Open Sans"/>
                <a:sym typeface="Open Sans"/>
              </a:rPr>
              <a:t>cinq</a:t>
            </a:r>
            <a:r>
              <a:rPr b="0" i="0" lang="fr-FR" sz="900" u="none" cap="none" strike="noStrike">
                <a:solidFill>
                  <a:srgbClr val="004993"/>
                </a:solidFill>
                <a:latin typeface="Open Sans"/>
                <a:ea typeface="Open Sans"/>
                <a:cs typeface="Open Sans"/>
                <a:sym typeface="Open Sans"/>
              </a:rPr>
              <a:t> publics différents : les étudiants (fond jaune), les enseignants (fond orange)</a:t>
            </a:r>
            <a:r>
              <a:rPr lang="fr-FR" sz="900">
                <a:solidFill>
                  <a:srgbClr val="004993"/>
                </a:solidFill>
                <a:latin typeface="Open Sans"/>
                <a:ea typeface="Open Sans"/>
                <a:cs typeface="Open Sans"/>
                <a:sym typeface="Open Sans"/>
              </a:rPr>
              <a:t>, </a:t>
            </a:r>
            <a:r>
              <a:rPr b="0" i="0" lang="fr-FR" sz="900" u="none" cap="none" strike="noStrike">
                <a:solidFill>
                  <a:srgbClr val="004993"/>
                </a:solidFill>
                <a:latin typeface="Open Sans"/>
                <a:ea typeface="Open Sans"/>
                <a:cs typeface="Open Sans"/>
                <a:sym typeface="Open Sans"/>
              </a:rPr>
              <a:t>les établissements (fond turquoise)</a:t>
            </a:r>
            <a:r>
              <a:rPr lang="fr-FR" sz="900">
                <a:solidFill>
                  <a:srgbClr val="004993"/>
                </a:solidFill>
                <a:latin typeface="Open Sans"/>
                <a:ea typeface="Open Sans"/>
                <a:cs typeface="Open Sans"/>
                <a:sym typeface="Open Sans"/>
              </a:rPr>
              <a:t>, </a:t>
            </a:r>
            <a:r>
              <a:rPr b="0" i="0" lang="fr-FR" sz="900" u="none" cap="none" strike="noStrike">
                <a:solidFill>
                  <a:srgbClr val="004993"/>
                </a:solidFill>
                <a:latin typeface="Open Sans"/>
                <a:ea typeface="Open Sans"/>
                <a:cs typeface="Open Sans"/>
                <a:sym typeface="Open Sans"/>
              </a:rPr>
              <a:t>pour tous (fond blanc) et pour les bibliothécai</a:t>
            </a:r>
            <a:r>
              <a:rPr lang="fr-FR" sz="900">
                <a:solidFill>
                  <a:srgbClr val="004993"/>
                </a:solidFill>
                <a:latin typeface="Open Sans"/>
                <a:ea typeface="Open Sans"/>
                <a:cs typeface="Open Sans"/>
                <a:sym typeface="Open Sans"/>
              </a:rPr>
              <a:t>res (fond bleu)</a:t>
            </a:r>
            <a:r>
              <a:rPr b="0" i="0" lang="fr-FR" sz="900" u="none" cap="none" strike="noStrike">
                <a:solidFill>
                  <a:srgbClr val="004993"/>
                </a:solidFill>
                <a:latin typeface="Open Sans"/>
                <a:ea typeface="Open Sans"/>
                <a:cs typeface="Open Sans"/>
                <a:sym typeface="Open Sans"/>
              </a:rPr>
              <a:t>. Vous pouvez les utiliser pour vous adresser à ces divers publics.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fr-FR" sz="900" u="none" cap="none" strike="noStrike">
                <a:solidFill>
                  <a:srgbClr val="004993"/>
                </a:solidFill>
                <a:latin typeface="Open Sans"/>
                <a:ea typeface="Open Sans"/>
                <a:cs typeface="Open Sans"/>
                <a:sym typeface="Open Sans"/>
              </a:rPr>
              <a:t>Les diapositives d'ouverture de chacun des groupes</a:t>
            </a:r>
            <a:r>
              <a:rPr b="0" i="0" lang="fr-FR" sz="900" u="none" cap="none" strike="noStrike">
                <a:solidFill>
                  <a:srgbClr val="004993"/>
                </a:solidFill>
                <a:latin typeface="Open Sans"/>
                <a:ea typeface="Open Sans"/>
                <a:cs typeface="Open Sans"/>
                <a:sym typeface="Open Sans"/>
              </a:rPr>
              <a:t> (diapositives 13, 21, 29, 36 et 44) mettent en avant ce qu'ENOEL considère comme les avantages les plus importants à chaque fois. Les avantages sont détaillés sur des diapositives distinctes. </a:t>
            </a:r>
            <a:r>
              <a:rPr b="1" i="0" lang="fr-FR" sz="900" u="none" cap="none" strike="noStrike">
                <a:solidFill>
                  <a:srgbClr val="004993"/>
                </a:solidFill>
                <a:latin typeface="Open Sans"/>
                <a:ea typeface="Open Sans"/>
                <a:cs typeface="Open Sans"/>
                <a:sym typeface="Open Sans"/>
              </a:rPr>
              <a:t>Les diapositives de conclusion de chaque groupe</a:t>
            </a:r>
            <a:r>
              <a:rPr b="0" i="0" lang="fr-FR" sz="900" u="none" cap="none" strike="noStrike">
                <a:solidFill>
                  <a:srgbClr val="004993"/>
                </a:solidFill>
                <a:latin typeface="Open Sans"/>
                <a:ea typeface="Open Sans"/>
                <a:cs typeface="Open Sans"/>
                <a:sym typeface="Open Sans"/>
              </a:rPr>
              <a:t> présentent les autres avantages (diapositives 19-20 pour les étudiants, 27-28 pour les enseignants, 35 pour les établissements, 43 pour tous </a:t>
            </a:r>
            <a:r>
              <a:rPr lang="fr-FR" sz="900">
                <a:solidFill>
                  <a:srgbClr val="004993"/>
                </a:solidFill>
                <a:latin typeface="Open Sans"/>
                <a:ea typeface="Open Sans"/>
                <a:cs typeface="Open Sans"/>
                <a:sym typeface="Open Sans"/>
              </a:rPr>
              <a:t>et 50-51 pour les bibliothécaires</a:t>
            </a:r>
            <a:r>
              <a:rPr b="0" i="0" lang="fr-FR" sz="900" u="none" cap="none" strike="noStrike">
                <a:solidFill>
                  <a:srgbClr val="004993"/>
                </a:solidFill>
                <a:latin typeface="Open Sans"/>
                <a:ea typeface="Open Sans"/>
                <a:cs typeface="Open Sans"/>
                <a:sym typeface="Open Sans"/>
              </a:rPr>
              <a:t>).</a:t>
            </a:r>
            <a:endParaRPr b="0" i="0" sz="9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20"/>
          <p:cNvSpPr txBox="1"/>
          <p:nvPr/>
        </p:nvSpPr>
        <p:spPr>
          <a:xfrm>
            <a:off x="3157775" y="102600"/>
            <a:ext cx="5864100" cy="4294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Permettre (plus que) la gratuité : </a:t>
            </a:r>
            <a:r>
              <a:rPr b="0" i="0" lang="fr-FR" sz="1500" u="none" cap="none" strike="noStrike">
                <a:solidFill>
                  <a:srgbClr val="004993"/>
                </a:solidFill>
                <a:latin typeface="Open Sans"/>
                <a:ea typeface="Open Sans"/>
                <a:cs typeface="Open Sans"/>
                <a:sym typeface="Open Sans"/>
              </a:rPr>
              <a:t>REL = gratuité + autorisations.</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Assurer une meilleure éducation = veiller</a:t>
            </a:r>
            <a:r>
              <a:rPr b="0" i="0" lang="fr-FR" sz="1500" u="none" cap="none" strike="noStrike">
                <a:solidFill>
                  <a:srgbClr val="004993"/>
                </a:solidFill>
                <a:latin typeface="Open Sans"/>
                <a:ea typeface="Open Sans"/>
                <a:cs typeface="Open Sans"/>
                <a:sym typeface="Open Sans"/>
              </a:rPr>
              <a:t> </a:t>
            </a:r>
            <a:r>
              <a:rPr b="1" i="0" lang="fr-FR" sz="1500" u="none" cap="none" strike="noStrike">
                <a:solidFill>
                  <a:srgbClr val="004993"/>
                </a:solidFill>
                <a:latin typeface="Open Sans"/>
                <a:ea typeface="Open Sans"/>
                <a:cs typeface="Open Sans"/>
                <a:sym typeface="Open Sans"/>
              </a:rPr>
              <a:t>à un meilleur futur </a:t>
            </a:r>
            <a:r>
              <a:rPr b="1" i="0" lang="fr-FR" sz="1500" u="none" cap="none" strike="noStrike">
                <a:solidFill>
                  <a:srgbClr val="004993"/>
                </a:solidFill>
                <a:latin typeface="Open Sans"/>
                <a:ea typeface="Open Sans"/>
                <a:cs typeface="Open Sans"/>
                <a:sym typeface="Open Sans"/>
              </a:rPr>
              <a:t>:</a:t>
            </a:r>
            <a:r>
              <a:rPr b="0" i="0" lang="fr-FR" sz="1500" u="none" cap="none" strike="noStrike">
                <a:solidFill>
                  <a:srgbClr val="004993"/>
                </a:solidFill>
                <a:latin typeface="Open Sans"/>
                <a:ea typeface="Open Sans"/>
                <a:cs typeface="Open Sans"/>
                <a:sym typeface="Open Sans"/>
              </a:rPr>
              <a:t> </a:t>
            </a:r>
            <a:r>
              <a:rPr b="0" i="0" lang="fr-FR" sz="1500" u="sng" cap="none" strike="noStrike">
                <a:solidFill>
                  <a:srgbClr val="004993"/>
                </a:solidFill>
                <a:latin typeface="Open Sans"/>
                <a:ea typeface="Open Sans"/>
                <a:cs typeface="Open Sans"/>
                <a:sym typeface="Open Sans"/>
                <a:hlinkClick r:id="rId3">
                  <a:extLst>
                    <a:ext uri="{A12FA001-AC4F-418D-AE19-62706E023703}">
                      <ahyp:hlinkClr val="tx"/>
                    </a:ext>
                  </a:extLst>
                </a:hlinkClick>
              </a:rPr>
              <a:t>ODD 4</a:t>
            </a:r>
            <a:r>
              <a:rPr b="0" i="0" lang="fr-FR" sz="1500" u="none" cap="none" strike="noStrike">
                <a:solidFill>
                  <a:srgbClr val="004993"/>
                </a:solidFill>
                <a:latin typeface="Open Sans"/>
                <a:ea typeface="Open Sans"/>
                <a:cs typeface="Open Sans"/>
                <a:sym typeface="Open Sans"/>
              </a:rPr>
              <a:t> : "</a:t>
            </a:r>
            <a:r>
              <a:rPr lang="fr-FR" sz="1500">
                <a:solidFill>
                  <a:srgbClr val="004993"/>
                </a:solidFill>
                <a:latin typeface="Open Sans"/>
                <a:ea typeface="Open Sans"/>
                <a:cs typeface="Open Sans"/>
                <a:sym typeface="Open Sans"/>
              </a:rPr>
              <a:t>v</a:t>
            </a:r>
            <a:r>
              <a:rPr b="0" i="0" lang="fr-FR" sz="1500" u="none" cap="none" strike="noStrike">
                <a:solidFill>
                  <a:srgbClr val="004993"/>
                </a:solidFill>
                <a:latin typeface="Open Sans"/>
                <a:ea typeface="Open Sans"/>
                <a:cs typeface="Open Sans"/>
                <a:sym typeface="Open Sans"/>
              </a:rPr>
              <a:t>eiller à ce que tous puissent suivre une éducation de qualité dans des conditions d’équité et promouvoir les possibilités d’apprentissage tout au long de la vie".</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Améliorer la compréhension :</a:t>
            </a:r>
            <a:r>
              <a:rPr b="0" i="0" lang="fr-FR" sz="1500" u="none" cap="none" strike="noStrike">
                <a:solidFill>
                  <a:srgbClr val="004993"/>
                </a:solidFill>
                <a:latin typeface="Open Sans"/>
                <a:ea typeface="Open Sans"/>
                <a:cs typeface="Open Sans"/>
                <a:sym typeface="Open Sans"/>
              </a:rPr>
              <a:t> les élèves sont capables de réviser des concepts et idées en utilisant une gamme différente de ressources (c'est-à-dire de répéter le même concept en utilisant une explication différente).</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1" i="0" lang="fr-FR" sz="1500" u="none" cap="none" strike="noStrike">
                <a:solidFill>
                  <a:srgbClr val="004993"/>
                </a:solidFill>
                <a:latin typeface="Open Sans"/>
                <a:ea typeface="Open Sans"/>
                <a:cs typeface="Open Sans"/>
                <a:sym typeface="Open Sans"/>
              </a:rPr>
              <a:t>Co-créer :</a:t>
            </a:r>
            <a:r>
              <a:rPr b="0" i="0" lang="fr-FR" sz="1500" u="none" cap="none" strike="noStrike">
                <a:solidFill>
                  <a:srgbClr val="004993"/>
                </a:solidFill>
                <a:latin typeface="Open Sans"/>
                <a:ea typeface="Open Sans"/>
                <a:cs typeface="Open Sans"/>
                <a:sym typeface="Open Sans"/>
              </a:rPr>
              <a:t> les REL donnent aux étudiants l’opportunité d’être partenaires dans la création des ressources.</a:t>
            </a:r>
            <a:endParaRPr b="0" i="0" sz="1500" u="none" cap="none" strike="noStrike">
              <a:solidFill>
                <a:srgbClr val="004993"/>
              </a:solidFill>
              <a:latin typeface="Open Sans"/>
              <a:ea typeface="Open Sans"/>
              <a:cs typeface="Open Sans"/>
              <a:sym typeface="Open Sans"/>
            </a:endParaRPr>
          </a:p>
        </p:txBody>
      </p:sp>
      <p:pic>
        <p:nvPicPr>
          <p:cNvPr id="267" name="Google Shape;267;p2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68" name="Google Shape;268;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20"/>
          <p:cNvSpPr txBox="1"/>
          <p:nvPr/>
        </p:nvSpPr>
        <p:spPr>
          <a:xfrm>
            <a:off x="232200" y="1581575"/>
            <a:ext cx="2331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FFDE59"/>
                </a:solidFill>
                <a:latin typeface="Open Sans"/>
                <a:ea typeface="Open Sans"/>
                <a:cs typeface="Open Sans"/>
                <a:sym typeface="Open Sans"/>
              </a:rPr>
              <a:t>étudiants</a:t>
            </a:r>
            <a:endParaRPr b="1" i="0" sz="25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3" name="Shape 273"/>
        <p:cNvGrpSpPr/>
        <p:nvPr/>
      </p:nvGrpSpPr>
      <p:grpSpPr>
        <a:xfrm>
          <a:off x="0" y="0"/>
          <a:ext cx="0" cy="0"/>
          <a:chOff x="0" y="0"/>
          <a:chExt cx="0" cy="0"/>
        </a:xfrm>
      </p:grpSpPr>
      <p:sp>
        <p:nvSpPr>
          <p:cNvPr id="274" name="Google Shape;274;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1"/>
          <p:cNvSpPr txBox="1"/>
          <p:nvPr/>
        </p:nvSpPr>
        <p:spPr>
          <a:xfrm>
            <a:off x="3038500" y="25650"/>
            <a:ext cx="6105600" cy="457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Permettre l'adaptation : </a:t>
            </a:r>
            <a:r>
              <a:rPr b="0" i="0" lang="fr-FR" sz="1500" u="none" cap="none" strike="noStrike">
                <a:solidFill>
                  <a:srgbClr val="004993"/>
                </a:solidFill>
                <a:latin typeface="Open Sans"/>
                <a:ea typeface="Open Sans"/>
                <a:cs typeface="Open Sans"/>
                <a:sym typeface="Open Sans"/>
              </a:rPr>
              <a:t>les enseignants peuvent (en partie ou totalement) personnaliser les REL, en créant le meilleur mélange de supports de cours pour chaque expérience d'apprentissage, améliorant ainsi continuellement la qualité des REL.</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Garantir des pédagogies ouvertes :</a:t>
            </a:r>
            <a:r>
              <a:rPr b="0" i="0" lang="fr-FR" sz="1500" u="none" cap="none" strike="noStrike">
                <a:solidFill>
                  <a:srgbClr val="004993"/>
                </a:solidFill>
                <a:latin typeface="Open Sans"/>
                <a:ea typeface="Open Sans"/>
                <a:cs typeface="Open Sans"/>
                <a:sym typeface="Open Sans"/>
              </a:rPr>
              <a:t> avec les REL, les étudiants sont profondément engagés dans les ressources éducatives et dans la création de matériels pédagogiques, ce qui leur permet de mieux se les approprier, avec l'aide de l'enseignant.</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Améliorer la réputation :</a:t>
            </a:r>
            <a:r>
              <a:rPr b="0" i="0" lang="fr-FR" sz="1500" u="none" cap="none" strike="noStrike">
                <a:solidFill>
                  <a:srgbClr val="004993"/>
                </a:solidFill>
                <a:latin typeface="Open Sans"/>
                <a:ea typeface="Open Sans"/>
                <a:cs typeface="Open Sans"/>
                <a:sym typeface="Open Sans"/>
              </a:rPr>
              <a:t> des REL de qualité améliorent la réputation de l'enseignant au niveau local, mais aussi global, tout en offrant de nouvelles opportunités de collaboration avec des collègues tout autour du monde.</a:t>
            </a:r>
            <a:endParaRPr b="0" i="0" sz="15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Réduire la charge de travail :</a:t>
            </a:r>
            <a:r>
              <a:rPr b="0" i="0" lang="fr-FR" sz="1500" u="none" cap="none" strike="noStrike">
                <a:solidFill>
                  <a:srgbClr val="004993"/>
                </a:solidFill>
                <a:latin typeface="Open Sans"/>
                <a:ea typeface="Open Sans"/>
                <a:cs typeface="Open Sans"/>
                <a:sym typeface="Open Sans"/>
              </a:rPr>
              <a:t> </a:t>
            </a:r>
            <a:r>
              <a:rPr lang="fr-FR" sz="1500">
                <a:solidFill>
                  <a:srgbClr val="004993"/>
                </a:solidFill>
                <a:latin typeface="Open Sans"/>
                <a:ea typeface="Open Sans"/>
                <a:cs typeface="Open Sans"/>
                <a:sym typeface="Open Sans"/>
              </a:rPr>
              <a:t>l</a:t>
            </a:r>
            <a:r>
              <a:rPr b="0" i="0" lang="fr-FR" sz="1500" u="none" cap="none" strike="noStrike">
                <a:solidFill>
                  <a:srgbClr val="004993"/>
                </a:solidFill>
                <a:latin typeface="Open Sans"/>
                <a:ea typeface="Open Sans"/>
                <a:cs typeface="Open Sans"/>
                <a:sym typeface="Open Sans"/>
              </a:rPr>
              <a:t>es enseignants n'ont pas à réinventer la roue à chaque fois, mais peuvent réutiliser l'existant.</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fr-FR" sz="1500" u="none" cap="none" strike="noStrike">
                <a:solidFill>
                  <a:srgbClr val="004993"/>
                </a:solidFill>
                <a:latin typeface="Open Sans"/>
                <a:ea typeface="Open Sans"/>
                <a:cs typeface="Open Sans"/>
                <a:sym typeface="Open Sans"/>
              </a:rPr>
              <a:t>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i="0" lang="fr-FR" sz="1500" u="none" cap="none" strike="noStrike">
                <a:solidFill>
                  <a:srgbClr val="004993"/>
                </a:solidFill>
                <a:latin typeface="Open Sans"/>
                <a:ea typeface="Open Sans"/>
                <a:cs typeface="Open Sans"/>
                <a:sym typeface="Open Sans"/>
              </a:rPr>
              <a:t>(S') inspirer : </a:t>
            </a:r>
            <a:r>
              <a:rPr lang="fr-FR" sz="1500">
                <a:solidFill>
                  <a:srgbClr val="004993"/>
                </a:solidFill>
                <a:latin typeface="Open Sans"/>
                <a:ea typeface="Open Sans"/>
                <a:cs typeface="Open Sans"/>
                <a:sym typeface="Open Sans"/>
              </a:rPr>
              <a:t>l</a:t>
            </a:r>
            <a:r>
              <a:rPr b="0" i="0" lang="fr-FR" sz="1500" u="none" cap="none" strike="noStrike">
                <a:solidFill>
                  <a:srgbClr val="004993"/>
                </a:solidFill>
                <a:latin typeface="Open Sans"/>
                <a:ea typeface="Open Sans"/>
                <a:cs typeface="Open Sans"/>
                <a:sym typeface="Open Sans"/>
              </a:rPr>
              <a:t>es REL sont un moyen d'obtenir de nouvelles idées.</a:t>
            </a:r>
            <a:endParaRPr b="0" i="0" sz="1500" u="none" cap="none" strike="noStrike">
              <a:solidFill>
                <a:srgbClr val="004993"/>
              </a:solidFill>
              <a:latin typeface="Open Sans"/>
              <a:ea typeface="Open Sans"/>
              <a:cs typeface="Open Sans"/>
              <a:sym typeface="Open Sans"/>
            </a:endParaRPr>
          </a:p>
        </p:txBody>
      </p:sp>
      <p:cxnSp>
        <p:nvCxnSpPr>
          <p:cNvPr id="277" name="Google Shape;277;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8" name="Google Shape;278;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79" name="Google Shape;279;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21"/>
          <p:cNvSpPr txBox="1"/>
          <p:nvPr/>
        </p:nvSpPr>
        <p:spPr>
          <a:xfrm>
            <a:off x="76200" y="1505375"/>
            <a:ext cx="2633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a:t>
            </a:r>
            <a:r>
              <a:rPr b="1" i="0" lang="fr-FR" sz="2500" u="none" cap="none" strike="noStrike">
                <a:solidFill>
                  <a:schemeClr val="accent4"/>
                </a:solidFill>
                <a:latin typeface="Open Sans"/>
                <a:ea typeface="Open Sans"/>
                <a:cs typeface="Open Sans"/>
                <a:sym typeface="Open Sans"/>
              </a:rPr>
              <a:t> enseignants</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4" name="Shape 284"/>
        <p:cNvGrpSpPr/>
        <p:nvPr/>
      </p:nvGrpSpPr>
      <p:grpSpPr>
        <a:xfrm>
          <a:off x="0" y="0"/>
          <a:ext cx="0" cy="0"/>
          <a:chOff x="0" y="0"/>
          <a:chExt cx="0" cy="0"/>
        </a:xfrm>
      </p:grpSpPr>
      <p:sp>
        <p:nvSpPr>
          <p:cNvPr id="285" name="Google Shape;285;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2"/>
          <p:cNvSpPr txBox="1"/>
          <p:nvPr/>
        </p:nvSpPr>
        <p:spPr>
          <a:xfrm>
            <a:off x="3148301" y="816376"/>
            <a:ext cx="5995699" cy="38846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Permettre l’adaptation : </a:t>
            </a:r>
            <a:br>
              <a:rPr b="1" i="0" lang="fr-FR" sz="3000" u="none" cap="none" strike="noStrike">
                <a:solidFill>
                  <a:srgbClr val="004993"/>
                </a:solidFill>
                <a:latin typeface="Open Sans"/>
                <a:ea typeface="Open Sans"/>
                <a:cs typeface="Open Sans"/>
                <a:sym typeface="Open Sans"/>
              </a:rPr>
            </a:br>
            <a:r>
              <a:rPr b="0" i="0" lang="fr-FR" sz="2400" u="none" cap="none" strike="noStrike">
                <a:solidFill>
                  <a:srgbClr val="004993"/>
                </a:solidFill>
                <a:latin typeface="Open Sans"/>
                <a:ea typeface="Open Sans"/>
                <a:cs typeface="Open Sans"/>
                <a:sym typeface="Open Sans"/>
              </a:rPr>
              <a:t>les enseignants peuvent (en partie ou totalement) personnaliser les REL, en créant le meilleur mélange de supports de cours pour chaque expérience d'apprentissage, améliorant ainsi continuellement la qualité des REL.</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8" name="Google Shape;288;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89" name="Google Shape;289;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0" name="Google Shape;290;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22"/>
          <p:cNvSpPr txBox="1"/>
          <p:nvPr/>
        </p:nvSpPr>
        <p:spPr>
          <a:xfrm>
            <a:off x="76200" y="1505375"/>
            <a:ext cx="2633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a:t>
            </a:r>
            <a:r>
              <a:rPr b="1" i="0" lang="fr-FR" sz="2500" u="none" cap="none" strike="noStrike">
                <a:solidFill>
                  <a:schemeClr val="accent4"/>
                </a:solidFill>
                <a:latin typeface="Open Sans"/>
                <a:ea typeface="Open Sans"/>
                <a:cs typeface="Open Sans"/>
                <a:sym typeface="Open Sans"/>
              </a:rPr>
              <a:t> enseignants</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5" name="Shape 295"/>
        <p:cNvGrpSpPr/>
        <p:nvPr/>
      </p:nvGrpSpPr>
      <p:grpSpPr>
        <a:xfrm>
          <a:off x="0" y="0"/>
          <a:ext cx="0" cy="0"/>
          <a:chOff x="0" y="0"/>
          <a:chExt cx="0" cy="0"/>
        </a:xfrm>
      </p:grpSpPr>
      <p:sp>
        <p:nvSpPr>
          <p:cNvPr id="296" name="Google Shape;296;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3"/>
          <p:cNvSpPr txBox="1"/>
          <p:nvPr/>
        </p:nvSpPr>
        <p:spPr>
          <a:xfrm>
            <a:off x="3123975" y="390450"/>
            <a:ext cx="54600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Garantir des pédagogies ouvertes :</a:t>
            </a:r>
            <a:r>
              <a:rPr b="0" i="0" lang="fr-FR" sz="30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4993"/>
                </a:solidFill>
                <a:latin typeface="Open Sans"/>
                <a:ea typeface="Open Sans"/>
                <a:cs typeface="Open Sans"/>
                <a:sym typeface="Open Sans"/>
              </a:rPr>
              <a:t>avec les REL, les étudiants sont profondément engagés dans les ressources éducatives et dans la création de matériels pédagogiques, ce qui leur permet de mieux se les approprier, avec l'aide de l'enseignant.</a:t>
            </a:r>
            <a:endParaRPr b="0" i="0" sz="1400" u="none" cap="none" strike="noStrike">
              <a:solidFill>
                <a:srgbClr val="000000"/>
              </a:solidFill>
              <a:latin typeface="Arial"/>
              <a:ea typeface="Arial"/>
              <a:cs typeface="Arial"/>
              <a:sym typeface="Arial"/>
            </a:endParaRPr>
          </a:p>
        </p:txBody>
      </p:sp>
      <p:cxnSp>
        <p:nvCxnSpPr>
          <p:cNvPr id="299" name="Google Shape;299;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0" name="Google Shape;300;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1" name="Google Shape;301;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23"/>
          <p:cNvSpPr txBox="1"/>
          <p:nvPr/>
        </p:nvSpPr>
        <p:spPr>
          <a:xfrm>
            <a:off x="76200" y="1505375"/>
            <a:ext cx="2633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a:t>
            </a:r>
            <a:r>
              <a:rPr b="1" i="0" lang="fr-FR" sz="2500" u="none" cap="none" strike="noStrike">
                <a:solidFill>
                  <a:schemeClr val="accent4"/>
                </a:solidFill>
                <a:latin typeface="Open Sans"/>
                <a:ea typeface="Open Sans"/>
                <a:cs typeface="Open Sans"/>
                <a:sym typeface="Open Sans"/>
              </a:rPr>
              <a:t> enseignants</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6" name="Shape 306"/>
        <p:cNvGrpSpPr/>
        <p:nvPr/>
      </p:nvGrpSpPr>
      <p:grpSpPr>
        <a:xfrm>
          <a:off x="0" y="0"/>
          <a:ext cx="0" cy="0"/>
          <a:chOff x="0" y="0"/>
          <a:chExt cx="0" cy="0"/>
        </a:xfrm>
      </p:grpSpPr>
      <p:sp>
        <p:nvSpPr>
          <p:cNvPr id="307" name="Google Shape;307;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4"/>
          <p:cNvSpPr txBox="1"/>
          <p:nvPr/>
        </p:nvSpPr>
        <p:spPr>
          <a:xfrm>
            <a:off x="3123975" y="815800"/>
            <a:ext cx="5460000" cy="286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Améliorer la réputation :</a:t>
            </a:r>
            <a:r>
              <a:rPr b="0" i="0" lang="fr-FR" sz="3000" u="none" cap="none" strike="noStrike">
                <a:solidFill>
                  <a:srgbClr val="004993"/>
                </a:solidFill>
                <a:latin typeface="Open Sans"/>
                <a:ea typeface="Open Sans"/>
                <a:cs typeface="Open Sans"/>
                <a:sym typeface="Open Sans"/>
              </a:rPr>
              <a:t> </a:t>
            </a:r>
            <a:br>
              <a:rPr b="0" i="0" lang="fr-FR" sz="3000" u="none" cap="none" strike="noStrike">
                <a:solidFill>
                  <a:srgbClr val="004993"/>
                </a:solidFill>
                <a:latin typeface="Open Sans"/>
                <a:ea typeface="Open Sans"/>
                <a:cs typeface="Open Sans"/>
                <a:sym typeface="Open Sans"/>
              </a:rPr>
            </a:br>
            <a:r>
              <a:rPr b="0" i="0" lang="fr-FR" sz="2400" u="none" cap="none" strike="noStrike">
                <a:solidFill>
                  <a:srgbClr val="004993"/>
                </a:solidFill>
                <a:latin typeface="Open Sans"/>
                <a:ea typeface="Open Sans"/>
                <a:cs typeface="Open Sans"/>
                <a:sym typeface="Open Sans"/>
              </a:rPr>
              <a:t>des REL de qualité améliorent la réputation de l'enseignant au niveau local, mais aussi global, tout en offrant de nouvelles opportunités de collaboration avec des collègues tout autour du monde. </a:t>
            </a:r>
            <a:endParaRPr b="0" i="0" sz="1400" u="none" cap="none" strike="noStrike">
              <a:solidFill>
                <a:srgbClr val="000000"/>
              </a:solidFill>
              <a:latin typeface="Arial"/>
              <a:ea typeface="Arial"/>
              <a:cs typeface="Arial"/>
              <a:sym typeface="Arial"/>
            </a:endParaRPr>
          </a:p>
        </p:txBody>
      </p:sp>
      <p:cxnSp>
        <p:nvCxnSpPr>
          <p:cNvPr id="310" name="Google Shape;310;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1" name="Google Shape;311;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2" name="Google Shape;312;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24"/>
          <p:cNvSpPr txBox="1"/>
          <p:nvPr/>
        </p:nvSpPr>
        <p:spPr>
          <a:xfrm>
            <a:off x="76200" y="1505375"/>
            <a:ext cx="2633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a:t>
            </a:r>
            <a:r>
              <a:rPr b="1" i="0" lang="fr-FR" sz="2500" u="none" cap="none" strike="noStrike">
                <a:solidFill>
                  <a:schemeClr val="accent4"/>
                </a:solidFill>
                <a:latin typeface="Open Sans"/>
                <a:ea typeface="Open Sans"/>
                <a:cs typeface="Open Sans"/>
                <a:sym typeface="Open Sans"/>
              </a:rPr>
              <a:t> enseignants</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7" name="Shape 317"/>
        <p:cNvGrpSpPr/>
        <p:nvPr/>
      </p:nvGrpSpPr>
      <p:grpSpPr>
        <a:xfrm>
          <a:off x="0" y="0"/>
          <a:ext cx="0" cy="0"/>
          <a:chOff x="0" y="0"/>
          <a:chExt cx="0" cy="0"/>
        </a:xfrm>
      </p:grpSpPr>
      <p:sp>
        <p:nvSpPr>
          <p:cNvPr id="318" name="Google Shape;318;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5"/>
          <p:cNvSpPr txBox="1"/>
          <p:nvPr/>
        </p:nvSpPr>
        <p:spPr>
          <a:xfrm>
            <a:off x="3163125" y="1179600"/>
            <a:ext cx="5294700" cy="221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Réduire la charge de travail : </a:t>
            </a:r>
            <a:br>
              <a:rPr b="1" i="0" lang="fr-FR" sz="3000" u="none" cap="none" strike="noStrike">
                <a:solidFill>
                  <a:srgbClr val="004993"/>
                </a:solidFill>
                <a:latin typeface="Open Sans"/>
                <a:ea typeface="Open Sans"/>
                <a:cs typeface="Open Sans"/>
                <a:sym typeface="Open Sans"/>
              </a:rPr>
            </a:br>
            <a:r>
              <a:rPr lang="fr-FR" sz="2400">
                <a:solidFill>
                  <a:srgbClr val="004993"/>
                </a:solidFill>
                <a:latin typeface="Open Sans"/>
                <a:ea typeface="Open Sans"/>
                <a:cs typeface="Open Sans"/>
                <a:sym typeface="Open Sans"/>
              </a:rPr>
              <a:t>l</a:t>
            </a:r>
            <a:r>
              <a:rPr b="0" i="0" lang="fr-FR" sz="2400" u="none" cap="none" strike="noStrike">
                <a:solidFill>
                  <a:srgbClr val="004993"/>
                </a:solidFill>
                <a:latin typeface="Open Sans"/>
                <a:ea typeface="Open Sans"/>
                <a:cs typeface="Open Sans"/>
                <a:sym typeface="Open Sans"/>
              </a:rPr>
              <a:t>es enseignants n'ont pas à réinventer la roue à chaque fois, mais peuvent réutiliser l'existant.</a:t>
            </a:r>
            <a:endParaRPr b="0" i="0" sz="2400" u="none" cap="none" strike="noStrike">
              <a:solidFill>
                <a:srgbClr val="004993"/>
              </a:solidFill>
              <a:latin typeface="Open Sans"/>
              <a:ea typeface="Open Sans"/>
              <a:cs typeface="Open Sans"/>
              <a:sym typeface="Open Sans"/>
            </a:endParaRPr>
          </a:p>
        </p:txBody>
      </p:sp>
      <p:cxnSp>
        <p:nvCxnSpPr>
          <p:cNvPr id="321" name="Google Shape;321;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2" name="Google Shape;322;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3" name="Google Shape;323;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25"/>
          <p:cNvSpPr txBox="1"/>
          <p:nvPr/>
        </p:nvSpPr>
        <p:spPr>
          <a:xfrm>
            <a:off x="76200" y="1505375"/>
            <a:ext cx="2633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a:t>
            </a:r>
            <a:r>
              <a:rPr b="1" i="0" lang="fr-FR" sz="2500" u="none" cap="none" strike="noStrike">
                <a:solidFill>
                  <a:schemeClr val="accent4"/>
                </a:solidFill>
                <a:latin typeface="Open Sans"/>
                <a:ea typeface="Open Sans"/>
                <a:cs typeface="Open Sans"/>
                <a:sym typeface="Open Sans"/>
              </a:rPr>
              <a:t> enseignants</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8" name="Shape 328"/>
        <p:cNvGrpSpPr/>
        <p:nvPr/>
      </p:nvGrpSpPr>
      <p:grpSpPr>
        <a:xfrm>
          <a:off x="0" y="0"/>
          <a:ext cx="0" cy="0"/>
          <a:chOff x="0" y="0"/>
          <a:chExt cx="0" cy="0"/>
        </a:xfrm>
      </p:grpSpPr>
      <p:sp>
        <p:nvSpPr>
          <p:cNvPr id="329" name="Google Shape;329;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6"/>
          <p:cNvSpPr txBox="1"/>
          <p:nvPr/>
        </p:nvSpPr>
        <p:spPr>
          <a:xfrm>
            <a:off x="3238350" y="1615700"/>
            <a:ext cx="5460000" cy="1385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(S’)inspirer :</a:t>
            </a:r>
            <a:r>
              <a:rPr b="0" i="0" lang="fr-FR" sz="3000" u="none" cap="none" strike="noStrike">
                <a:solidFill>
                  <a:srgbClr val="004993"/>
                </a:solidFill>
                <a:latin typeface="Open Sans"/>
                <a:ea typeface="Open Sans"/>
                <a:cs typeface="Open Sans"/>
                <a:sym typeface="Open Sans"/>
              </a:rPr>
              <a:t> </a:t>
            </a:r>
            <a:br>
              <a:rPr b="0" i="0" lang="fr-FR" sz="3000" u="none" cap="none" strike="noStrike">
                <a:solidFill>
                  <a:srgbClr val="004993"/>
                </a:solidFill>
                <a:latin typeface="Open Sans"/>
                <a:ea typeface="Open Sans"/>
                <a:cs typeface="Open Sans"/>
                <a:sym typeface="Open Sans"/>
              </a:rPr>
            </a:br>
            <a:r>
              <a:rPr lang="fr-FR" sz="2400">
                <a:solidFill>
                  <a:srgbClr val="004993"/>
                </a:solidFill>
                <a:latin typeface="Open Sans"/>
                <a:ea typeface="Open Sans"/>
                <a:cs typeface="Open Sans"/>
                <a:sym typeface="Open Sans"/>
              </a:rPr>
              <a:t>l</a:t>
            </a:r>
            <a:r>
              <a:rPr b="0" i="0" lang="fr-FR" sz="2400" u="none" cap="none" strike="noStrike">
                <a:solidFill>
                  <a:srgbClr val="004993"/>
                </a:solidFill>
                <a:latin typeface="Open Sans"/>
                <a:ea typeface="Open Sans"/>
                <a:cs typeface="Open Sans"/>
                <a:sym typeface="Open Sans"/>
              </a:rPr>
              <a:t>es REL sont un moyen d'obtenir de nouvelles idées.</a:t>
            </a:r>
            <a:endParaRPr b="1" i="0" sz="2400" u="none" cap="none" strike="noStrike">
              <a:solidFill>
                <a:srgbClr val="004993"/>
              </a:solidFill>
              <a:latin typeface="Open Sans"/>
              <a:ea typeface="Open Sans"/>
              <a:cs typeface="Open Sans"/>
              <a:sym typeface="Open Sans"/>
            </a:endParaRPr>
          </a:p>
        </p:txBody>
      </p:sp>
      <p:cxnSp>
        <p:nvCxnSpPr>
          <p:cNvPr id="332" name="Google Shape;332;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3" name="Google Shape;333;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4" name="Google Shape;334;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26"/>
          <p:cNvSpPr txBox="1"/>
          <p:nvPr/>
        </p:nvSpPr>
        <p:spPr>
          <a:xfrm>
            <a:off x="76200" y="1505375"/>
            <a:ext cx="2633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a:t>
            </a:r>
            <a:r>
              <a:rPr b="1" i="0" lang="fr-FR" sz="2500" u="none" cap="none" strike="noStrike">
                <a:solidFill>
                  <a:schemeClr val="accent4"/>
                </a:solidFill>
                <a:latin typeface="Open Sans"/>
                <a:ea typeface="Open Sans"/>
                <a:cs typeface="Open Sans"/>
                <a:sym typeface="Open Sans"/>
              </a:rPr>
              <a:t> enseignants</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9" name="Shape 339"/>
        <p:cNvGrpSpPr/>
        <p:nvPr/>
      </p:nvGrpSpPr>
      <p:grpSpPr>
        <a:xfrm>
          <a:off x="0" y="0"/>
          <a:ext cx="0" cy="0"/>
          <a:chOff x="0" y="0"/>
          <a:chExt cx="0" cy="0"/>
        </a:xfrm>
      </p:grpSpPr>
      <p:sp>
        <p:nvSpPr>
          <p:cNvPr id="340" name="Google Shape;340;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27"/>
          <p:cNvSpPr txBox="1"/>
          <p:nvPr/>
        </p:nvSpPr>
        <p:spPr>
          <a:xfrm>
            <a:off x="3123975" y="105375"/>
            <a:ext cx="5883900" cy="437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4993"/>
                </a:solidFill>
                <a:latin typeface="Open Sans"/>
                <a:ea typeface="Open Sans"/>
                <a:cs typeface="Open Sans"/>
                <a:sym typeface="Open Sans"/>
              </a:rPr>
              <a:t>Favoriser la pédagogie active : </a:t>
            </a:r>
            <a:r>
              <a:rPr b="0" i="0" lang="fr-FR" sz="1600" u="none" cap="none" strike="noStrike">
                <a:solidFill>
                  <a:srgbClr val="004993"/>
                </a:solidFill>
                <a:latin typeface="Open Sans"/>
                <a:ea typeface="Open Sans"/>
                <a:cs typeface="Open Sans"/>
                <a:sym typeface="Open Sans"/>
              </a:rPr>
              <a:t>les enseignants peuvent concevoir des stratégies de terrain pour soutenir les expériences d'apprentissage par la pratique basées sur le remixage/adaptation des REL.</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4993"/>
                </a:solidFill>
                <a:latin typeface="Open Sans"/>
                <a:ea typeface="Open Sans"/>
                <a:cs typeface="Open Sans"/>
                <a:sym typeface="Open Sans"/>
              </a:rPr>
              <a:t>Favoriser la collaboration :</a:t>
            </a:r>
            <a:r>
              <a:rPr b="0" i="0" lang="fr-FR" sz="1600" u="none" cap="none" strike="noStrike">
                <a:solidFill>
                  <a:srgbClr val="004993"/>
                </a:solidFill>
                <a:latin typeface="Open Sans"/>
                <a:ea typeface="Open Sans"/>
                <a:cs typeface="Open Sans"/>
                <a:sym typeface="Open Sans"/>
              </a:rPr>
              <a:t> le retour d'information entre pairs, la collaboration entre étudiants et la participation d'experts sont amplifiés et enrichissent les enseignants, grâce au processus imposé par les licences ouvertes.</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4993"/>
                </a:solidFill>
                <a:latin typeface="Open Sans"/>
                <a:ea typeface="Open Sans"/>
                <a:cs typeface="Open Sans"/>
                <a:sym typeface="Open Sans"/>
              </a:rPr>
              <a:t>Soutenir l'innovation :</a:t>
            </a:r>
            <a:r>
              <a:rPr b="0" i="0" lang="fr-FR" sz="1600" u="none" cap="none" strike="noStrike">
                <a:solidFill>
                  <a:srgbClr val="004993"/>
                </a:solidFill>
                <a:latin typeface="Open Sans"/>
                <a:ea typeface="Open Sans"/>
                <a:cs typeface="Open Sans"/>
                <a:sym typeface="Open Sans"/>
              </a:rPr>
              <a:t> </a:t>
            </a:r>
            <a:r>
              <a:rPr lang="fr-FR" sz="1600">
                <a:solidFill>
                  <a:srgbClr val="004993"/>
                </a:solidFill>
                <a:latin typeface="Open Sans"/>
                <a:ea typeface="Open Sans"/>
                <a:cs typeface="Open Sans"/>
                <a:sym typeface="Open Sans"/>
              </a:rPr>
              <a:t>l</a:t>
            </a:r>
            <a:r>
              <a:rPr b="0" i="0" lang="fr-FR" sz="1600" u="none" cap="none" strike="noStrike">
                <a:solidFill>
                  <a:srgbClr val="004993"/>
                </a:solidFill>
                <a:latin typeface="Open Sans"/>
                <a:ea typeface="Open Sans"/>
                <a:cs typeface="Open Sans"/>
                <a:sym typeface="Open Sans"/>
              </a:rPr>
              <a:t>es REL offrent la possibilité d'améliorer la qualité des matériels pédagogiques et d'apprentissage, ce qui permet à d'autres de s'en inspirer et de fournir un retour constructif.</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4993"/>
                </a:solidFill>
                <a:latin typeface="Open Sans"/>
                <a:ea typeface="Open Sans"/>
                <a:cs typeface="Open Sans"/>
                <a:sym typeface="Open Sans"/>
              </a:rPr>
              <a:t>Assurer la transmission :</a:t>
            </a:r>
            <a:r>
              <a:rPr b="0" i="0" lang="fr-FR" sz="1600" u="none" cap="none" strike="noStrike">
                <a:solidFill>
                  <a:srgbClr val="004993"/>
                </a:solidFill>
                <a:latin typeface="Open Sans"/>
                <a:ea typeface="Open Sans"/>
                <a:cs typeface="Open Sans"/>
                <a:sym typeface="Open Sans"/>
              </a:rPr>
              <a:t> </a:t>
            </a:r>
            <a:r>
              <a:rPr lang="fr-FR" sz="1600">
                <a:solidFill>
                  <a:srgbClr val="004993"/>
                </a:solidFill>
                <a:latin typeface="Open Sans"/>
                <a:ea typeface="Open Sans"/>
                <a:cs typeface="Open Sans"/>
                <a:sym typeface="Open Sans"/>
              </a:rPr>
              <a:t>l</a:t>
            </a:r>
            <a:r>
              <a:rPr b="0" i="0" lang="fr-FR" sz="1600" u="none" cap="none" strike="noStrike">
                <a:solidFill>
                  <a:srgbClr val="004993"/>
                </a:solidFill>
                <a:latin typeface="Open Sans"/>
                <a:ea typeface="Open Sans"/>
                <a:cs typeface="Open Sans"/>
                <a:sym typeface="Open Sans"/>
              </a:rPr>
              <a:t>e processus de réutilisation déclenché par les REL se poursuit même après la retraite.</a:t>
            </a:r>
            <a:endParaRPr b="0" i="0" sz="1600" u="none" cap="none" strike="noStrike">
              <a:solidFill>
                <a:srgbClr val="004993"/>
              </a:solidFill>
              <a:latin typeface="Open Sans"/>
              <a:ea typeface="Open Sans"/>
              <a:cs typeface="Open Sans"/>
              <a:sym typeface="Open Sans"/>
            </a:endParaRPr>
          </a:p>
        </p:txBody>
      </p:sp>
      <p:cxnSp>
        <p:nvCxnSpPr>
          <p:cNvPr id="343" name="Google Shape;343;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4" name="Google Shape;344;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5" name="Google Shape;345;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p27"/>
          <p:cNvSpPr txBox="1"/>
          <p:nvPr/>
        </p:nvSpPr>
        <p:spPr>
          <a:xfrm>
            <a:off x="76200" y="1505375"/>
            <a:ext cx="2633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a:t>
            </a:r>
            <a:r>
              <a:rPr b="1" i="0" lang="fr-FR" sz="2500" u="none" cap="none" strike="noStrike">
                <a:solidFill>
                  <a:schemeClr val="accent4"/>
                </a:solidFill>
                <a:latin typeface="Open Sans"/>
                <a:ea typeface="Open Sans"/>
                <a:cs typeface="Open Sans"/>
                <a:sym typeface="Open Sans"/>
              </a:rPr>
              <a:t> enseignants</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0" name="Shape 350"/>
        <p:cNvGrpSpPr/>
        <p:nvPr/>
      </p:nvGrpSpPr>
      <p:grpSpPr>
        <a:xfrm>
          <a:off x="0" y="0"/>
          <a:ext cx="0" cy="0"/>
          <a:chOff x="0" y="0"/>
          <a:chExt cx="0" cy="0"/>
        </a:xfrm>
      </p:grpSpPr>
      <p:sp>
        <p:nvSpPr>
          <p:cNvPr id="351" name="Google Shape;351;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8"/>
          <p:cNvSpPr txBox="1"/>
          <p:nvPr/>
        </p:nvSpPr>
        <p:spPr>
          <a:xfrm>
            <a:off x="3154675" y="38950"/>
            <a:ext cx="5660700" cy="4395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fr-FR" sz="1600" u="none" cap="none" strike="noStrike">
                <a:solidFill>
                  <a:srgbClr val="004993"/>
                </a:solidFill>
                <a:latin typeface="Open Sans"/>
                <a:ea typeface="Open Sans"/>
                <a:cs typeface="Open Sans"/>
                <a:sym typeface="Open Sans"/>
              </a:rPr>
              <a:t>Élargir les choix :</a:t>
            </a:r>
            <a:r>
              <a:rPr b="0" i="0" lang="fr-FR" sz="1600" u="none" cap="none" strike="noStrike">
                <a:solidFill>
                  <a:srgbClr val="004993"/>
                </a:solidFill>
                <a:latin typeface="Open Sans"/>
                <a:ea typeface="Open Sans"/>
                <a:cs typeface="Open Sans"/>
                <a:sym typeface="Open Sans"/>
              </a:rPr>
              <a:t> </a:t>
            </a:r>
            <a:r>
              <a:rPr lang="fr-FR" sz="1600">
                <a:solidFill>
                  <a:srgbClr val="004993"/>
                </a:solidFill>
                <a:latin typeface="Open Sans"/>
                <a:ea typeface="Open Sans"/>
                <a:cs typeface="Open Sans"/>
                <a:sym typeface="Open Sans"/>
              </a:rPr>
              <a:t>l</a:t>
            </a:r>
            <a:r>
              <a:rPr b="0" i="0" lang="fr-FR" sz="1600" u="none" cap="none" strike="noStrike">
                <a:solidFill>
                  <a:srgbClr val="004993"/>
                </a:solidFill>
                <a:latin typeface="Open Sans"/>
                <a:ea typeface="Open Sans"/>
                <a:cs typeface="Open Sans"/>
                <a:sym typeface="Open Sans"/>
              </a:rPr>
              <a:t>es manuels partagés en REL sont de nouvelles ressources pour les enseignants et peuvent garantir le même niveau de qualité que les manuels traditionnels.</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fr-FR" sz="1600" u="none" cap="none" strike="noStrike">
                <a:solidFill>
                  <a:srgbClr val="004993"/>
                </a:solidFill>
                <a:latin typeface="Open Sans"/>
                <a:ea typeface="Open Sans"/>
                <a:cs typeface="Open Sans"/>
                <a:sym typeface="Open Sans"/>
              </a:rPr>
              <a:t>Renforcer la liberté académique :</a:t>
            </a:r>
            <a:r>
              <a:rPr b="0" i="0" lang="fr-FR" sz="1600" u="none" cap="none" strike="noStrike">
                <a:solidFill>
                  <a:srgbClr val="004993"/>
                </a:solidFill>
                <a:latin typeface="Open Sans"/>
                <a:ea typeface="Open Sans"/>
                <a:cs typeface="Open Sans"/>
                <a:sym typeface="Open Sans"/>
              </a:rPr>
              <a:t> </a:t>
            </a:r>
            <a:r>
              <a:rPr lang="fr-FR" sz="1600">
                <a:solidFill>
                  <a:srgbClr val="004993"/>
                </a:solidFill>
                <a:latin typeface="Open Sans"/>
                <a:ea typeface="Open Sans"/>
                <a:cs typeface="Open Sans"/>
                <a:sym typeface="Open Sans"/>
              </a:rPr>
              <a:t>l</a:t>
            </a:r>
            <a:r>
              <a:rPr b="0" i="0" lang="fr-FR" sz="1600" u="none" cap="none" strike="noStrike">
                <a:solidFill>
                  <a:srgbClr val="004993"/>
                </a:solidFill>
                <a:latin typeface="Open Sans"/>
                <a:ea typeface="Open Sans"/>
                <a:cs typeface="Open Sans"/>
                <a:sym typeface="Open Sans"/>
              </a:rPr>
              <a:t>es REL dotées de licences ouvertes permettent aux professeurs de modifier et de mettre à jour régulièrement des ressources pédagogiques pour leurs cours.</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fr-FR" sz="1600" u="none" cap="none" strike="noStrike">
                <a:solidFill>
                  <a:srgbClr val="004993"/>
                </a:solidFill>
                <a:latin typeface="Open Sans"/>
                <a:ea typeface="Open Sans"/>
                <a:cs typeface="Open Sans"/>
                <a:sym typeface="Open Sans"/>
              </a:rPr>
              <a:t>Valoriser l'innovation et la créativité :</a:t>
            </a:r>
            <a:r>
              <a:rPr b="0" i="0" lang="fr-FR" sz="1600" u="none" cap="none" strike="noStrike">
                <a:solidFill>
                  <a:srgbClr val="004993"/>
                </a:solidFill>
                <a:latin typeface="Open Sans"/>
                <a:ea typeface="Open Sans"/>
                <a:cs typeface="Open Sans"/>
                <a:sym typeface="Open Sans"/>
              </a:rPr>
              <a:t> </a:t>
            </a:r>
            <a:r>
              <a:rPr lang="fr-FR" sz="1600">
                <a:solidFill>
                  <a:srgbClr val="004993"/>
                </a:solidFill>
                <a:latin typeface="Open Sans"/>
                <a:ea typeface="Open Sans"/>
                <a:cs typeface="Open Sans"/>
                <a:sym typeface="Open Sans"/>
              </a:rPr>
              <a:t>l</a:t>
            </a:r>
            <a:r>
              <a:rPr b="0" i="0" lang="fr-FR" sz="1600" u="none" cap="none" strike="noStrike">
                <a:solidFill>
                  <a:srgbClr val="004993"/>
                </a:solidFill>
                <a:latin typeface="Open Sans"/>
                <a:ea typeface="Open Sans"/>
                <a:cs typeface="Open Sans"/>
                <a:sym typeface="Open Sans"/>
              </a:rPr>
              <a:t>a créativité du corps enseignant peut favorablement impressionner les étudiants et les possibles financeurs. Cela permet d'augmenter le nombre d'étudiants inscrits à certains cours et de valoriser les enseignants individuels.</a:t>
            </a:r>
            <a:endParaRPr b="0" i="0" sz="1600" u="none" cap="none" strike="noStrike">
              <a:solidFill>
                <a:srgbClr val="000000"/>
              </a:solidFill>
              <a:latin typeface="Arial"/>
              <a:ea typeface="Arial"/>
              <a:cs typeface="Arial"/>
              <a:sym typeface="Arial"/>
            </a:endParaRPr>
          </a:p>
        </p:txBody>
      </p:sp>
      <p:cxnSp>
        <p:nvCxnSpPr>
          <p:cNvPr id="354" name="Google Shape;354;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5" name="Google Shape;355;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6" name="Google Shape;356;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28"/>
          <p:cNvSpPr txBox="1"/>
          <p:nvPr/>
        </p:nvSpPr>
        <p:spPr>
          <a:xfrm>
            <a:off x="76200" y="1505375"/>
            <a:ext cx="2633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a:t>
            </a:r>
            <a:r>
              <a:rPr b="1" i="0" lang="fr-FR" sz="2500" u="none" cap="none" strike="noStrike">
                <a:solidFill>
                  <a:schemeClr val="accent4"/>
                </a:solidFill>
                <a:latin typeface="Open Sans"/>
                <a:ea typeface="Open Sans"/>
                <a:cs typeface="Open Sans"/>
                <a:sym typeface="Open Sans"/>
              </a:rPr>
              <a:t> enseignants</a:t>
            </a:r>
            <a:endParaRPr b="1" i="0" sz="25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1" name="Shape 361"/>
        <p:cNvGrpSpPr/>
        <p:nvPr/>
      </p:nvGrpSpPr>
      <p:grpSpPr>
        <a:xfrm>
          <a:off x="0" y="0"/>
          <a:ext cx="0" cy="0"/>
          <a:chOff x="0" y="0"/>
          <a:chExt cx="0" cy="0"/>
        </a:xfrm>
      </p:grpSpPr>
      <p:sp>
        <p:nvSpPr>
          <p:cNvPr id="362" name="Google Shape;362;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9"/>
          <p:cNvSpPr txBox="1"/>
          <p:nvPr/>
        </p:nvSpPr>
        <p:spPr>
          <a:xfrm>
            <a:off x="2894400" y="-35750"/>
            <a:ext cx="6249600" cy="458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Favoriser les économies d'échelle :</a:t>
            </a:r>
            <a:r>
              <a:rPr b="0" i="0" lang="fr-FR" sz="1300" u="none" cap="none" strike="noStrike">
                <a:solidFill>
                  <a:schemeClr val="lt1"/>
                </a:solidFill>
                <a:latin typeface="Open Sans"/>
                <a:ea typeface="Open Sans"/>
                <a:cs typeface="Open Sans"/>
                <a:sym typeface="Open Sans"/>
              </a:rPr>
              <a:t> </a:t>
            </a:r>
            <a:r>
              <a:rPr lang="fr-FR" sz="1300">
                <a:solidFill>
                  <a:schemeClr val="lt1"/>
                </a:solidFill>
                <a:latin typeface="Open Sans"/>
                <a:ea typeface="Open Sans"/>
                <a:cs typeface="Open Sans"/>
                <a:sym typeface="Open Sans"/>
              </a:rPr>
              <a:t>le</a:t>
            </a:r>
            <a:r>
              <a:rPr b="0" i="0" lang="fr-FR" sz="1300" u="none" cap="none" strike="noStrike">
                <a:solidFill>
                  <a:schemeClr val="lt1"/>
                </a:solidFill>
                <a:latin typeface="Open Sans"/>
                <a:ea typeface="Open Sans"/>
                <a:cs typeface="Open Sans"/>
                <a:sym typeface="Open Sans"/>
              </a:rPr>
              <a:t>s REL sont gratuites en ligne, abordables en version imprimée, peuvent être sauvegardées pour toujours et sont facilement mises à jour. Les budgets qui seraient autrement consacrés à l'achat de manuels peuvent être réorientés vers la technologie, l'amélioration de l'enseignement ou la réduction de la dette.</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Soutenir le développement du corps enseignant : </a:t>
            </a:r>
            <a:r>
              <a:rPr lang="fr-FR" sz="1300">
                <a:solidFill>
                  <a:schemeClr val="lt1"/>
                </a:solidFill>
                <a:latin typeface="Open Sans"/>
                <a:ea typeface="Open Sans"/>
                <a:cs typeface="Open Sans"/>
                <a:sym typeface="Open Sans"/>
              </a:rPr>
              <a:t>l</a:t>
            </a:r>
            <a:r>
              <a:rPr b="0" i="0" lang="fr-FR" sz="1300" u="none" cap="none" strike="noStrike">
                <a:solidFill>
                  <a:schemeClr val="lt1"/>
                </a:solidFill>
                <a:latin typeface="Open Sans"/>
                <a:ea typeface="Open Sans"/>
                <a:cs typeface="Open Sans"/>
                <a:sym typeface="Open Sans"/>
              </a:rPr>
              <a:t>'amélioration de l'accès aux REL et de leur utilisation, ainsi que les échanges entre enseignants de différentes institutions sont favorisés. La qualité du matériel pédagogique augmente.</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Tirer le meilleur parti des investissements publics : </a:t>
            </a:r>
            <a:r>
              <a:rPr lang="fr-FR" sz="1300">
                <a:solidFill>
                  <a:schemeClr val="lt1"/>
                </a:solidFill>
                <a:latin typeface="Open Sans"/>
                <a:ea typeface="Open Sans"/>
                <a:cs typeface="Open Sans"/>
                <a:sym typeface="Open Sans"/>
              </a:rPr>
              <a:t>l</a:t>
            </a:r>
            <a:r>
              <a:rPr b="0" i="0" lang="fr-FR" sz="1300" u="none" cap="none" strike="noStrike">
                <a:solidFill>
                  <a:schemeClr val="lt1"/>
                </a:solidFill>
                <a:latin typeface="Open Sans"/>
                <a:ea typeface="Open Sans"/>
                <a:cs typeface="Open Sans"/>
                <a:sym typeface="Open Sans"/>
              </a:rPr>
              <a:t>es ressources provenant de financements publics sont utilisées pour créer des connaissances publiques, partagées transversalement par de multiples institutions pour des coûts additionnels réduits.</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300"/>
              <a:buFont typeface="Arial"/>
              <a:buNone/>
            </a:pPr>
            <a:r>
              <a:rPr b="1" i="0" lang="fr-FR" sz="1300" u="none" cap="none" strike="noStrike">
                <a:solidFill>
                  <a:srgbClr val="004993"/>
                </a:solidFill>
                <a:latin typeface="Open Sans"/>
                <a:ea typeface="Open Sans"/>
                <a:cs typeface="Open Sans"/>
                <a:sym typeface="Open Sans"/>
              </a:rPr>
              <a:t>Soutenir l'autopromotion :</a:t>
            </a:r>
            <a:r>
              <a:rPr b="0" i="0" lang="fr-FR" sz="1300" u="none" cap="none" strike="noStrike">
                <a:solidFill>
                  <a:schemeClr val="lt1"/>
                </a:solidFill>
                <a:latin typeface="Open Sans"/>
                <a:ea typeface="Open Sans"/>
                <a:cs typeface="Open Sans"/>
                <a:sym typeface="Open Sans"/>
              </a:rPr>
              <a:t> </a:t>
            </a:r>
            <a:r>
              <a:rPr lang="fr-FR" sz="1300">
                <a:solidFill>
                  <a:schemeClr val="lt1"/>
                </a:solidFill>
                <a:latin typeface="Open Sans"/>
                <a:ea typeface="Open Sans"/>
                <a:cs typeface="Open Sans"/>
                <a:sym typeface="Open Sans"/>
              </a:rPr>
              <a:t>l</a:t>
            </a:r>
            <a:r>
              <a:rPr b="0" i="0" lang="fr-FR" sz="1300" u="none" cap="none" strike="noStrike">
                <a:solidFill>
                  <a:schemeClr val="lt1"/>
                </a:solidFill>
                <a:latin typeface="Open Sans"/>
                <a:ea typeface="Open Sans"/>
                <a:cs typeface="Open Sans"/>
                <a:sym typeface="Open Sans"/>
              </a:rPr>
              <a:t>e partage et la réutilisation de REL de qualité bénéficie largement à l'image publique de l'établissement.</a:t>
            </a:r>
            <a:endParaRPr b="0" i="0" sz="13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3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300"/>
              <a:buFont typeface="Arial"/>
              <a:buNone/>
            </a:pPr>
            <a:r>
              <a:rPr b="1" i="0" lang="fr-FR" sz="1300" u="none" cap="none" strike="noStrike">
                <a:solidFill>
                  <a:srgbClr val="004993"/>
                </a:solidFill>
                <a:latin typeface="Open Sans"/>
                <a:ea typeface="Open Sans"/>
                <a:cs typeface="Open Sans"/>
                <a:sym typeface="Open Sans"/>
              </a:rPr>
              <a:t>Soutenir la collaboration internationale :</a:t>
            </a:r>
            <a:r>
              <a:rPr b="0" i="0" lang="fr-FR" sz="1300" u="none" cap="none" strike="noStrike">
                <a:solidFill>
                  <a:schemeClr val="lt1"/>
                </a:solidFill>
                <a:latin typeface="Open Sans"/>
                <a:ea typeface="Open Sans"/>
                <a:cs typeface="Open Sans"/>
                <a:sym typeface="Open Sans"/>
              </a:rPr>
              <a:t> </a:t>
            </a:r>
            <a:r>
              <a:rPr lang="fr-FR" sz="1300">
                <a:solidFill>
                  <a:schemeClr val="lt1"/>
                </a:solidFill>
                <a:latin typeface="Open Sans"/>
                <a:ea typeface="Open Sans"/>
                <a:cs typeface="Open Sans"/>
                <a:sym typeface="Open Sans"/>
              </a:rPr>
              <a:t>t</a:t>
            </a:r>
            <a:r>
              <a:rPr b="0" i="0" lang="fr-FR" sz="1300" u="none" cap="none" strike="noStrike">
                <a:solidFill>
                  <a:schemeClr val="lt1"/>
                </a:solidFill>
                <a:latin typeface="Open Sans"/>
                <a:ea typeface="Open Sans"/>
                <a:cs typeface="Open Sans"/>
                <a:sym typeface="Open Sans"/>
              </a:rPr>
              <a:t>ravailler avec des REL augmente la visibilité de l'établissement et améliore sa réputation au niveau international grâce à une collaboration active avec d'autres institutions dans le monde.</a:t>
            </a:r>
            <a:endParaRPr b="0" i="0" sz="1300" u="none" cap="none" strike="noStrike">
              <a:solidFill>
                <a:schemeClr val="lt1"/>
              </a:solidFill>
              <a:latin typeface="Open Sans"/>
              <a:ea typeface="Open Sans"/>
              <a:cs typeface="Open Sans"/>
              <a:sym typeface="Open Sans"/>
            </a:endParaRPr>
          </a:p>
        </p:txBody>
      </p:sp>
      <p:cxnSp>
        <p:nvCxnSpPr>
          <p:cNvPr id="365" name="Google Shape;365;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6" name="Google Shape;366;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7" name="Google Shape;367;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29"/>
          <p:cNvSpPr txBox="1"/>
          <p:nvPr/>
        </p:nvSpPr>
        <p:spPr>
          <a:xfrm>
            <a:off x="57850" y="1496375"/>
            <a:ext cx="26928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45BEDF"/>
                </a:solidFill>
                <a:latin typeface="Open Sans"/>
                <a:ea typeface="Open Sans"/>
                <a:cs typeface="Open Sans"/>
                <a:sym typeface="Open Sans"/>
              </a:rPr>
              <a:t>institutions</a:t>
            </a:r>
            <a:endParaRPr b="1" i="0" sz="25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897500" y="1214075"/>
            <a:ext cx="31891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fr-FR" sz="4500" u="none" cap="none" strike="noStrike">
                <a:solidFill>
                  <a:srgbClr val="004993"/>
                </a:solidFill>
                <a:latin typeface="Open Sans"/>
                <a:ea typeface="Open Sans"/>
                <a:cs typeface="Open Sans"/>
                <a:sym typeface="Open Sans"/>
              </a:rPr>
              <a:t>Qu’est-ce qu’une REL ?</a:t>
            </a:r>
            <a:endParaRPr b="1" i="0" sz="46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5" name="Google Shape;75;p3"/>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fr-F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76" name="Google Shape;76;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7" name="Google Shape;77;p3"/>
          <p:cNvSpPr txBox="1"/>
          <p:nvPr/>
        </p:nvSpPr>
        <p:spPr>
          <a:xfrm>
            <a:off x="1316025" y="4622100"/>
            <a:ext cx="5924100" cy="481200"/>
          </a:xfrm>
          <a:prstGeom prst="rect">
            <a:avLst/>
          </a:prstGeom>
          <a:noFill/>
          <a:ln>
            <a:noFill/>
          </a:ln>
        </p:spPr>
        <p:txBody>
          <a:bodyPr anchorCtr="0" anchor="t" bIns="74375" lIns="74375" spcFirstLastPara="1" rIns="74375" wrap="square" tIns="74375">
            <a:spAutoFit/>
          </a:bodyPr>
          <a:lstStyle/>
          <a:p>
            <a:pPr indent="0" lvl="0" marL="457200" marR="0" rtl="0" algn="l">
              <a:lnSpc>
                <a:spcPct val="115000"/>
              </a:lnSpc>
              <a:spcBef>
                <a:spcPts val="0"/>
              </a:spcBef>
              <a:spcAft>
                <a:spcPts val="0"/>
              </a:spcAft>
              <a:buClr>
                <a:srgbClr val="000000"/>
              </a:buClr>
              <a:buSzPts val="700"/>
              <a:buFont typeface="Arial"/>
              <a:buNone/>
            </a:pPr>
            <a:r>
              <a:rPr b="0" i="0" lang="fr-FR" sz="1000" u="none" cap="none" strike="noStrike">
                <a:solidFill>
                  <a:schemeClr val="dk1"/>
                </a:solidFill>
                <a:latin typeface="Open Sans"/>
                <a:ea typeface="Open Sans"/>
                <a:cs typeface="Open Sans"/>
                <a:sym typeface="Open Sans"/>
              </a:rPr>
              <a:t>Cette œuvre est un dérivé de “French_1. OE Benefits - ENOEL slides”, </a:t>
            </a:r>
            <a:r>
              <a:rPr lang="fr-FR" sz="1000" u="sng">
                <a:solidFill>
                  <a:schemeClr val="accent5"/>
                </a:solidFill>
                <a:latin typeface="Open Sans"/>
                <a:ea typeface="Open Sans"/>
                <a:cs typeface="Open Sans"/>
                <a:sym typeface="Open Sans"/>
                <a:hlinkClick r:id="rId5">
                  <a:extLst>
                    <a:ext uri="{A12FA001-AC4F-418D-AE19-62706E023703}">
                      <ahyp:hlinkClr val="tx"/>
                    </a:ext>
                  </a:extLst>
                </a:hlinkClick>
              </a:rPr>
              <a:t>https://doi.org/10.5281/zenodo.5568482</a:t>
            </a:r>
            <a:r>
              <a:rPr b="0" i="0" lang="fr-FR" sz="1000" u="none" cap="none" strike="noStrike">
                <a:solidFill>
                  <a:schemeClr val="dk1"/>
                </a:solidFill>
                <a:latin typeface="Open Sans"/>
                <a:ea typeface="Open Sans"/>
                <a:cs typeface="Open Sans"/>
                <a:sym typeface="Open Sans"/>
              </a:rPr>
              <a:t>, par </a:t>
            </a:r>
            <a:r>
              <a:rPr b="0" i="0" lang="fr-FR" sz="10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fr-FR" sz="1000" u="none" cap="none" strike="noStrike">
                <a:solidFill>
                  <a:schemeClr val="dk1"/>
                </a:solidFill>
                <a:latin typeface="Open Sans"/>
                <a:ea typeface="Open Sans"/>
                <a:cs typeface="Open Sans"/>
                <a:sym typeface="Open Sans"/>
              </a:rPr>
              <a:t> (ENOEL), </a:t>
            </a:r>
            <a:r>
              <a:rPr b="0" i="0" lang="fr-FR" sz="10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r>
              <a:rPr b="0" i="0" lang="fr-FR" sz="1000" u="none" cap="none" strike="noStrike">
                <a:solidFill>
                  <a:schemeClr val="dk1"/>
                </a:solidFill>
                <a:latin typeface="Open Sans"/>
                <a:ea typeface="Open Sans"/>
                <a:cs typeface="Open Sans"/>
                <a:sym typeface="Open Sans"/>
              </a:rPr>
              <a:t>.</a:t>
            </a:r>
            <a:endParaRPr b="0" i="0" sz="1000" u="none" cap="none" strike="noStrike">
              <a:solidFill>
                <a:srgbClr val="000000"/>
              </a:solidFill>
              <a:latin typeface="Open Sans"/>
              <a:ea typeface="Open Sans"/>
              <a:cs typeface="Open Sans"/>
              <a:sym typeface="Open Sans"/>
            </a:endParaRPr>
          </a:p>
        </p:txBody>
      </p:sp>
      <p:sp>
        <p:nvSpPr>
          <p:cNvPr id="78" name="Google Shape;78;p3"/>
          <p:cNvSpPr txBox="1"/>
          <p:nvPr/>
        </p:nvSpPr>
        <p:spPr>
          <a:xfrm>
            <a:off x="7522677" y="4695575"/>
            <a:ext cx="1282500" cy="365646"/>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fr-FR" sz="700" u="none" cap="none" strike="noStrike">
                <a:solidFill>
                  <a:srgbClr val="000000"/>
                </a:solidFill>
                <a:latin typeface="Open Sans"/>
                <a:ea typeface="Open Sans"/>
                <a:cs typeface="Open Sans"/>
                <a:sym typeface="Open Sans"/>
              </a:rPr>
              <a:t>Le logo de votre organisation</a:t>
            </a:r>
            <a:endParaRPr b="0" i="0" sz="700" u="none" cap="none" strike="noStrike">
              <a:solidFill>
                <a:srgbClr val="000000"/>
              </a:solidFill>
              <a:latin typeface="Open Sans"/>
              <a:ea typeface="Open Sans"/>
              <a:cs typeface="Open Sans"/>
              <a:sym typeface="Open Sans"/>
            </a:endParaRPr>
          </a:p>
        </p:txBody>
      </p:sp>
      <p:cxnSp>
        <p:nvCxnSpPr>
          <p:cNvPr id="79" name="Google Shape;79;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80" name="Google Shape;80;p3"/>
          <p:cNvSpPr txBox="1"/>
          <p:nvPr/>
        </p:nvSpPr>
        <p:spPr>
          <a:xfrm>
            <a:off x="6236975" y="484425"/>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lang="fr-FR">
                <a:solidFill>
                  <a:srgbClr val="FF0000"/>
                </a:solidFill>
              </a:rPr>
              <a:t>EXEMPLE</a:t>
            </a:r>
            <a:r>
              <a:rPr b="0" i="0" lang="fr-FR" sz="1400" u="none" cap="none" strike="noStrike">
                <a:solidFill>
                  <a:srgbClr val="FF0000"/>
                </a:solidFill>
                <a:latin typeface="Arial"/>
                <a:ea typeface="Arial"/>
                <a:cs typeface="Arial"/>
                <a:sym typeface="Arial"/>
              </a:rPr>
              <a:t> D’UNE ADAPTATION </a:t>
            </a:r>
            <a:r>
              <a:rPr lang="fr-FR">
                <a:solidFill>
                  <a:srgbClr val="FF0000"/>
                </a:solidFill>
              </a:rPr>
              <a:t>À</a:t>
            </a:r>
            <a:r>
              <a:rPr b="0" i="0" lang="fr-FR" sz="1400" u="none" cap="none" strike="noStrike">
                <a:solidFill>
                  <a:srgbClr val="FF0000"/>
                </a:solidFill>
                <a:latin typeface="Arial"/>
                <a:ea typeface="Arial"/>
                <a:cs typeface="Arial"/>
                <a:sym typeface="Arial"/>
              </a:rPr>
              <a:t> VOS BESOINS</a:t>
            </a:r>
            <a:endParaRPr b="0" i="0" sz="1400" u="none" cap="none" strike="noStrike">
              <a:solidFill>
                <a:srgbClr val="FF0000"/>
              </a:solidFill>
              <a:latin typeface="Arial"/>
              <a:ea typeface="Arial"/>
              <a:cs typeface="Arial"/>
              <a:sym typeface="Arial"/>
            </a:endParaRPr>
          </a:p>
        </p:txBody>
      </p:sp>
      <p:sp>
        <p:nvSpPr>
          <p:cNvPr id="81" name="Google Shape;81;p3"/>
          <p:cNvSpPr txBox="1"/>
          <p:nvPr/>
        </p:nvSpPr>
        <p:spPr>
          <a:xfrm>
            <a:off x="6431550" y="3910875"/>
            <a:ext cx="27126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FR" sz="1400" u="none" cap="none" strike="noStrike">
                <a:solidFill>
                  <a:srgbClr val="FF0000"/>
                </a:solidFill>
                <a:latin typeface="Arial"/>
                <a:ea typeface="Arial"/>
                <a:cs typeface="Arial"/>
                <a:sym typeface="Arial"/>
              </a:rPr>
              <a:t>Ajoutez le logo de votre organisation</a:t>
            </a:r>
            <a:endParaRPr b="0" i="0" sz="1400" u="none" cap="none" strike="noStrike">
              <a:solidFill>
                <a:srgbClr val="FF0000"/>
              </a:solidFill>
              <a:latin typeface="Arial"/>
              <a:ea typeface="Arial"/>
              <a:cs typeface="Arial"/>
              <a:sym typeface="Arial"/>
            </a:endParaRPr>
          </a:p>
        </p:txBody>
      </p:sp>
      <p:sp>
        <p:nvSpPr>
          <p:cNvPr id="82" name="Google Shape;82;p3"/>
          <p:cNvSpPr txBox="1"/>
          <p:nvPr/>
        </p:nvSpPr>
        <p:spPr>
          <a:xfrm>
            <a:off x="2173874" y="4018563"/>
            <a:ext cx="2937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FR" sz="1400" u="none" cap="none" strike="noStrike">
                <a:solidFill>
                  <a:srgbClr val="FF0000"/>
                </a:solidFill>
                <a:latin typeface="Arial"/>
                <a:ea typeface="Arial"/>
                <a:cs typeface="Arial"/>
                <a:sym typeface="Arial"/>
              </a:rPr>
              <a:t>Ajoutez la déclaration d’attribution</a:t>
            </a:r>
            <a:endParaRPr b="0" i="0" sz="1400" u="none" cap="none" strike="noStrike">
              <a:solidFill>
                <a:srgbClr val="FF0000"/>
              </a:solidFill>
              <a:latin typeface="Arial"/>
              <a:ea typeface="Arial"/>
              <a:cs typeface="Arial"/>
              <a:sym typeface="Arial"/>
            </a:endParaRPr>
          </a:p>
        </p:txBody>
      </p:sp>
      <p:sp>
        <p:nvSpPr>
          <p:cNvPr id="83" name="Google Shape;83;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p:nvPr/>
        </p:nvSpPr>
        <p:spPr>
          <a:xfrm>
            <a:off x="8532275" y="4046513"/>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2" name="Shape 372"/>
        <p:cNvGrpSpPr/>
        <p:nvPr/>
      </p:nvGrpSpPr>
      <p:grpSpPr>
        <a:xfrm>
          <a:off x="0" y="0"/>
          <a:ext cx="0" cy="0"/>
          <a:chOff x="0" y="0"/>
          <a:chExt cx="0" cy="0"/>
        </a:xfrm>
      </p:grpSpPr>
      <p:sp>
        <p:nvSpPr>
          <p:cNvPr id="373" name="Google Shape;373;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31"/>
          <p:cNvSpPr txBox="1"/>
          <p:nvPr/>
        </p:nvSpPr>
        <p:spPr>
          <a:xfrm>
            <a:off x="2970500" y="142161"/>
            <a:ext cx="6173400" cy="443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Favoriser les économies d'échelle : </a:t>
            </a:r>
            <a:br>
              <a:rPr b="0" i="0" lang="fr-FR" sz="3000" u="none" cap="none" strike="noStrike">
                <a:solidFill>
                  <a:srgbClr val="004993"/>
                </a:solidFill>
                <a:latin typeface="Open Sans"/>
                <a:ea typeface="Open Sans"/>
                <a:cs typeface="Open Sans"/>
                <a:sym typeface="Open Sans"/>
              </a:rPr>
            </a:br>
            <a:r>
              <a:rPr lang="fr-FR" sz="2400">
                <a:solidFill>
                  <a:schemeClr val="lt1"/>
                </a:solidFill>
                <a:latin typeface="Open Sans"/>
                <a:ea typeface="Open Sans"/>
                <a:cs typeface="Open Sans"/>
                <a:sym typeface="Open Sans"/>
              </a:rPr>
              <a:t>l</a:t>
            </a:r>
            <a:r>
              <a:rPr b="0" i="0" lang="fr-FR" sz="2400" u="none" cap="none" strike="noStrike">
                <a:solidFill>
                  <a:schemeClr val="lt1"/>
                </a:solidFill>
                <a:latin typeface="Open Sans"/>
                <a:ea typeface="Open Sans"/>
                <a:cs typeface="Open Sans"/>
                <a:sym typeface="Open Sans"/>
              </a:rPr>
              <a:t>es REL sont gratuites en ligne, abordables en version imprimée, peuvent être sauvegardées pour toujours et sont facilement mises à jour. Les budgets qui seraient autrement consacrés à l'achat de manuels peuvent être réorientés vers la technologie, l'amélioration de l'enseignement ou la réduction de la dette.</a:t>
            </a:r>
            <a:endParaRPr b="1" i="0" sz="1300" u="none" cap="none" strike="noStrike">
              <a:solidFill>
                <a:srgbClr val="004993"/>
              </a:solidFill>
              <a:latin typeface="Open Sans"/>
              <a:ea typeface="Open Sans"/>
              <a:cs typeface="Open Sans"/>
              <a:sym typeface="Open Sans"/>
            </a:endParaRPr>
          </a:p>
        </p:txBody>
      </p:sp>
      <p:cxnSp>
        <p:nvCxnSpPr>
          <p:cNvPr id="376" name="Google Shape;376;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7" name="Google Shape;377;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8" name="Google Shape;378;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 name="Google Shape;379;p31"/>
          <p:cNvSpPr txBox="1"/>
          <p:nvPr/>
        </p:nvSpPr>
        <p:spPr>
          <a:xfrm>
            <a:off x="57850" y="1496375"/>
            <a:ext cx="26928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45BEDF"/>
                </a:solidFill>
                <a:latin typeface="Open Sans"/>
                <a:ea typeface="Open Sans"/>
                <a:cs typeface="Open Sans"/>
                <a:sym typeface="Open Sans"/>
              </a:rPr>
              <a:t>institutions</a:t>
            </a:r>
            <a:endParaRPr b="1" i="0" sz="25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3" name="Shape 383"/>
        <p:cNvGrpSpPr/>
        <p:nvPr/>
      </p:nvGrpSpPr>
      <p:grpSpPr>
        <a:xfrm>
          <a:off x="0" y="0"/>
          <a:ext cx="0" cy="0"/>
          <a:chOff x="0" y="0"/>
          <a:chExt cx="0" cy="0"/>
        </a:xfrm>
      </p:grpSpPr>
      <p:sp>
        <p:nvSpPr>
          <p:cNvPr id="384" name="Google Shape;384;g1147a90ef25_0_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 name="Google Shape;385;g1147a90ef25_0_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6" name="Google Shape;386;g1147a90ef25_0_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7" name="Google Shape;387;g1147a90ef25_0_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88" name="Google Shape;388;g1147a90ef25_0_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g1147a90ef25_0_31"/>
          <p:cNvSpPr txBox="1"/>
          <p:nvPr/>
        </p:nvSpPr>
        <p:spPr>
          <a:xfrm>
            <a:off x="57850" y="1496375"/>
            <a:ext cx="26928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45BEDF"/>
                </a:solidFill>
                <a:latin typeface="Open Sans"/>
                <a:ea typeface="Open Sans"/>
                <a:cs typeface="Open Sans"/>
                <a:sym typeface="Open Sans"/>
              </a:rPr>
              <a:t>institutions</a:t>
            </a:r>
            <a:endParaRPr b="1" i="0" sz="2500" u="none" cap="none" strike="noStrike">
              <a:solidFill>
                <a:srgbClr val="45BEDF"/>
              </a:solidFill>
              <a:latin typeface="Open Sans"/>
              <a:ea typeface="Open Sans"/>
              <a:cs typeface="Open Sans"/>
              <a:sym typeface="Open Sans"/>
            </a:endParaRPr>
          </a:p>
        </p:txBody>
      </p:sp>
      <p:sp>
        <p:nvSpPr>
          <p:cNvPr id="390" name="Google Shape;390;g1147a90ef25_0_31"/>
          <p:cNvSpPr txBox="1"/>
          <p:nvPr/>
        </p:nvSpPr>
        <p:spPr>
          <a:xfrm>
            <a:off x="2970500" y="780111"/>
            <a:ext cx="61734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Soutenir le développement du corps enseignant :</a:t>
            </a:r>
            <a:r>
              <a:rPr b="0" i="0" lang="fr-FR" sz="3000" u="none" cap="none" strike="noStrike">
                <a:solidFill>
                  <a:schemeClr val="lt1"/>
                </a:solidFill>
                <a:latin typeface="Open Sans"/>
                <a:ea typeface="Open Sans"/>
                <a:cs typeface="Open Sans"/>
                <a:sym typeface="Open Sans"/>
              </a:rPr>
              <a:t> </a:t>
            </a:r>
            <a:endParaRPr b="0" i="0" sz="3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fr-FR" sz="2400">
                <a:solidFill>
                  <a:schemeClr val="lt1"/>
                </a:solidFill>
                <a:latin typeface="Open Sans"/>
                <a:ea typeface="Open Sans"/>
                <a:cs typeface="Open Sans"/>
                <a:sym typeface="Open Sans"/>
              </a:rPr>
              <a:t>l</a:t>
            </a:r>
            <a:r>
              <a:rPr b="0" i="0" lang="fr-FR" sz="2400" u="none" cap="none" strike="noStrike">
                <a:solidFill>
                  <a:schemeClr val="lt1"/>
                </a:solidFill>
                <a:latin typeface="Open Sans"/>
                <a:ea typeface="Open Sans"/>
                <a:cs typeface="Open Sans"/>
                <a:sym typeface="Open Sans"/>
              </a:rPr>
              <a:t>'amélioration de l'accès aux REL et de leur utilisation, ainsi que les échanges entre enseignants de différentes institutions sont favorisés. La qualité du matériel pédagogique augmente.</a:t>
            </a:r>
            <a:endParaRPr b="1" i="0" sz="2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4" name="Shape 394"/>
        <p:cNvGrpSpPr/>
        <p:nvPr/>
      </p:nvGrpSpPr>
      <p:grpSpPr>
        <a:xfrm>
          <a:off x="0" y="0"/>
          <a:ext cx="0" cy="0"/>
          <a:chOff x="0" y="0"/>
          <a:chExt cx="0" cy="0"/>
        </a:xfrm>
      </p:grpSpPr>
      <p:sp>
        <p:nvSpPr>
          <p:cNvPr id="395" name="Google Shape;395;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3"/>
          <p:cNvSpPr txBox="1"/>
          <p:nvPr/>
        </p:nvSpPr>
        <p:spPr>
          <a:xfrm>
            <a:off x="3249825" y="410650"/>
            <a:ext cx="53808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Tirer le meilleur parti des investissements publics : </a:t>
            </a:r>
            <a:br>
              <a:rPr b="1" i="0" lang="fr-FR" sz="2800" u="none" cap="none" strike="noStrike">
                <a:solidFill>
                  <a:srgbClr val="004993"/>
                </a:solidFill>
                <a:latin typeface="Open Sans"/>
                <a:ea typeface="Open Sans"/>
                <a:cs typeface="Open Sans"/>
                <a:sym typeface="Open Sans"/>
              </a:rPr>
            </a:br>
            <a:r>
              <a:rPr lang="fr-FR" sz="2400">
                <a:solidFill>
                  <a:schemeClr val="lt1"/>
                </a:solidFill>
                <a:latin typeface="Open Sans"/>
                <a:ea typeface="Open Sans"/>
                <a:cs typeface="Open Sans"/>
                <a:sym typeface="Open Sans"/>
              </a:rPr>
              <a:t>l</a:t>
            </a:r>
            <a:r>
              <a:rPr b="0" i="0" lang="fr-FR" sz="2400" u="none" cap="none" strike="noStrike">
                <a:solidFill>
                  <a:schemeClr val="lt1"/>
                </a:solidFill>
                <a:latin typeface="Open Sans"/>
                <a:ea typeface="Open Sans"/>
                <a:cs typeface="Open Sans"/>
                <a:sym typeface="Open Sans"/>
              </a:rPr>
              <a:t>es ressources provenant de financements publics sont utilisées pour créer des connaissances publiques, partagées transversalement par de multiples institutions pour des coûts additionnels réduits.</a:t>
            </a:r>
            <a:endParaRPr b="1" i="0" sz="1300" u="none" cap="none" strike="noStrike">
              <a:solidFill>
                <a:srgbClr val="004993"/>
              </a:solidFill>
              <a:latin typeface="Open Sans"/>
              <a:ea typeface="Open Sans"/>
              <a:cs typeface="Open Sans"/>
              <a:sym typeface="Open Sans"/>
            </a:endParaRPr>
          </a:p>
        </p:txBody>
      </p:sp>
      <p:cxnSp>
        <p:nvCxnSpPr>
          <p:cNvPr id="398" name="Google Shape;398;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99" name="Google Shape;399;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0" name="Google Shape;400;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33"/>
          <p:cNvSpPr txBox="1"/>
          <p:nvPr/>
        </p:nvSpPr>
        <p:spPr>
          <a:xfrm>
            <a:off x="57850" y="1496375"/>
            <a:ext cx="26928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45BEDF"/>
                </a:solidFill>
                <a:latin typeface="Open Sans"/>
                <a:ea typeface="Open Sans"/>
                <a:cs typeface="Open Sans"/>
                <a:sym typeface="Open Sans"/>
              </a:rPr>
              <a:t>institutions</a:t>
            </a:r>
            <a:endParaRPr b="1" i="0" sz="25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5" name="Shape 405"/>
        <p:cNvGrpSpPr/>
        <p:nvPr/>
      </p:nvGrpSpPr>
      <p:grpSpPr>
        <a:xfrm>
          <a:off x="0" y="0"/>
          <a:ext cx="0" cy="0"/>
          <a:chOff x="0" y="0"/>
          <a:chExt cx="0" cy="0"/>
        </a:xfrm>
      </p:grpSpPr>
      <p:sp>
        <p:nvSpPr>
          <p:cNvPr id="406" name="Google Shape;406;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 name="Google Shape;407;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4"/>
          <p:cNvSpPr txBox="1"/>
          <p:nvPr/>
        </p:nvSpPr>
        <p:spPr>
          <a:xfrm>
            <a:off x="3202900" y="1364075"/>
            <a:ext cx="5292300" cy="1754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Soutenir l'autopromotion : </a:t>
            </a:r>
            <a:r>
              <a:rPr lang="fr-FR" sz="2400">
                <a:solidFill>
                  <a:schemeClr val="lt1"/>
                </a:solidFill>
                <a:latin typeface="Open Sans"/>
                <a:ea typeface="Open Sans"/>
                <a:cs typeface="Open Sans"/>
                <a:sym typeface="Open Sans"/>
              </a:rPr>
              <a:t>l</a:t>
            </a:r>
            <a:r>
              <a:rPr b="0" i="0" lang="fr-FR" sz="2400" u="none" cap="none" strike="noStrike">
                <a:solidFill>
                  <a:schemeClr val="lt1"/>
                </a:solidFill>
                <a:latin typeface="Open Sans"/>
                <a:ea typeface="Open Sans"/>
                <a:cs typeface="Open Sans"/>
                <a:sym typeface="Open Sans"/>
              </a:rPr>
              <a:t>e partage et la réutilisation de REL de qualité bénéficie largement à l'image publique de l'établissement.</a:t>
            </a:r>
            <a:endParaRPr b="1" i="0" sz="1300" u="none" cap="none" strike="noStrike">
              <a:solidFill>
                <a:srgbClr val="004993"/>
              </a:solidFill>
              <a:latin typeface="Open Sans"/>
              <a:ea typeface="Open Sans"/>
              <a:cs typeface="Open Sans"/>
              <a:sym typeface="Open Sans"/>
            </a:endParaRPr>
          </a:p>
        </p:txBody>
      </p:sp>
      <p:cxnSp>
        <p:nvCxnSpPr>
          <p:cNvPr id="409" name="Google Shape;409;p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0" name="Google Shape;410;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1" name="Google Shape;411;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p34"/>
          <p:cNvSpPr txBox="1"/>
          <p:nvPr/>
        </p:nvSpPr>
        <p:spPr>
          <a:xfrm>
            <a:off x="57850" y="1496375"/>
            <a:ext cx="26928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45BEDF"/>
                </a:solidFill>
                <a:latin typeface="Open Sans"/>
                <a:ea typeface="Open Sans"/>
                <a:cs typeface="Open Sans"/>
                <a:sym typeface="Open Sans"/>
              </a:rPr>
              <a:t>institutions</a:t>
            </a:r>
            <a:endParaRPr b="1" i="0" sz="25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6" name="Shape 416"/>
        <p:cNvGrpSpPr/>
        <p:nvPr/>
      </p:nvGrpSpPr>
      <p:grpSpPr>
        <a:xfrm>
          <a:off x="0" y="0"/>
          <a:ext cx="0" cy="0"/>
          <a:chOff x="0" y="0"/>
          <a:chExt cx="0" cy="0"/>
        </a:xfrm>
      </p:grpSpPr>
      <p:sp>
        <p:nvSpPr>
          <p:cNvPr id="417" name="Google Shape;417;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5"/>
          <p:cNvSpPr txBox="1"/>
          <p:nvPr/>
        </p:nvSpPr>
        <p:spPr>
          <a:xfrm>
            <a:off x="3173625" y="595450"/>
            <a:ext cx="52866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Soutenir la collaboration internationale :</a:t>
            </a:r>
            <a:br>
              <a:rPr b="1" i="0" lang="fr-FR" sz="2800" u="none" cap="none" strike="noStrike">
                <a:solidFill>
                  <a:srgbClr val="004993"/>
                </a:solidFill>
                <a:latin typeface="Open Sans"/>
                <a:ea typeface="Open Sans"/>
                <a:cs typeface="Open Sans"/>
                <a:sym typeface="Open Sans"/>
              </a:rPr>
            </a:br>
            <a:r>
              <a:rPr lang="fr-FR" sz="2400">
                <a:solidFill>
                  <a:schemeClr val="lt1"/>
                </a:solidFill>
                <a:latin typeface="Open Sans"/>
                <a:ea typeface="Open Sans"/>
                <a:cs typeface="Open Sans"/>
                <a:sym typeface="Open Sans"/>
              </a:rPr>
              <a:t>t</a:t>
            </a:r>
            <a:r>
              <a:rPr b="0" i="0" lang="fr-FR" sz="2400" u="none" cap="none" strike="noStrike">
                <a:solidFill>
                  <a:schemeClr val="lt1"/>
                </a:solidFill>
                <a:latin typeface="Open Sans"/>
                <a:ea typeface="Open Sans"/>
                <a:cs typeface="Open Sans"/>
                <a:sym typeface="Open Sans"/>
              </a:rPr>
              <a:t>ravailler avec des REL augmente la visibilité de l'établissement et améliore sa réputation au niveau international grâce à une collaboration active avec d'autres institutions dans le monde.</a:t>
            </a:r>
            <a:endParaRPr b="1" i="0" sz="2400" u="none" cap="none" strike="noStrike">
              <a:solidFill>
                <a:srgbClr val="004993"/>
              </a:solidFill>
              <a:latin typeface="Open Sans"/>
              <a:ea typeface="Open Sans"/>
              <a:cs typeface="Open Sans"/>
              <a:sym typeface="Open Sans"/>
            </a:endParaRPr>
          </a:p>
        </p:txBody>
      </p:sp>
      <p:cxnSp>
        <p:nvCxnSpPr>
          <p:cNvPr id="420" name="Google Shape;420;p3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1" name="Google Shape;421;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2" name="Google Shape;422;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35"/>
          <p:cNvSpPr txBox="1"/>
          <p:nvPr/>
        </p:nvSpPr>
        <p:spPr>
          <a:xfrm>
            <a:off x="57850" y="1496375"/>
            <a:ext cx="26928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45BEDF"/>
                </a:solidFill>
                <a:latin typeface="Open Sans"/>
                <a:ea typeface="Open Sans"/>
                <a:cs typeface="Open Sans"/>
                <a:sym typeface="Open Sans"/>
              </a:rPr>
              <a:t>institutions</a:t>
            </a:r>
            <a:endParaRPr b="1" i="0" sz="25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7" name="Shape 427"/>
        <p:cNvGrpSpPr/>
        <p:nvPr/>
      </p:nvGrpSpPr>
      <p:grpSpPr>
        <a:xfrm>
          <a:off x="0" y="0"/>
          <a:ext cx="0" cy="0"/>
          <a:chOff x="0" y="0"/>
          <a:chExt cx="0" cy="0"/>
        </a:xfrm>
      </p:grpSpPr>
      <p:sp>
        <p:nvSpPr>
          <p:cNvPr id="428" name="Google Shape;428;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6"/>
          <p:cNvSpPr txBox="1"/>
          <p:nvPr/>
        </p:nvSpPr>
        <p:spPr>
          <a:xfrm>
            <a:off x="3230400" y="413538"/>
            <a:ext cx="5477100" cy="364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fr-FR" sz="1800" u="none" cap="none" strike="noStrike">
                <a:solidFill>
                  <a:srgbClr val="004993"/>
                </a:solidFill>
                <a:latin typeface="Open Sans"/>
                <a:ea typeface="Open Sans"/>
                <a:cs typeface="Open Sans"/>
                <a:sym typeface="Open Sans"/>
              </a:rPr>
              <a:t>Faciliter l'accès à l'enseignement :</a:t>
            </a:r>
            <a:r>
              <a:rPr b="0" i="0" lang="fr-FR" sz="1800" u="none" cap="none" strike="noStrike">
                <a:solidFill>
                  <a:srgbClr val="004993"/>
                </a:solidFill>
                <a:latin typeface="Open Sans"/>
                <a:ea typeface="Open Sans"/>
                <a:cs typeface="Open Sans"/>
                <a:sym typeface="Open Sans"/>
              </a:rPr>
              <a:t> </a:t>
            </a:r>
            <a:br>
              <a:rPr b="0" i="0" lang="fr-FR" sz="1800" u="none" cap="none" strike="noStrike">
                <a:solidFill>
                  <a:srgbClr val="004993"/>
                </a:solidFill>
                <a:latin typeface="Open Sans"/>
                <a:ea typeface="Open Sans"/>
                <a:cs typeface="Open Sans"/>
                <a:sym typeface="Open Sans"/>
              </a:rPr>
            </a:br>
            <a:r>
              <a:rPr lang="fr-FR" sz="1800">
                <a:solidFill>
                  <a:schemeClr val="lt1"/>
                </a:solidFill>
                <a:latin typeface="Open Sans"/>
                <a:ea typeface="Open Sans"/>
                <a:cs typeface="Open Sans"/>
                <a:sym typeface="Open Sans"/>
              </a:rPr>
              <a:t>l</a:t>
            </a:r>
            <a:r>
              <a:rPr b="0" i="0" lang="fr-FR" sz="1800" u="none" cap="none" strike="noStrike">
                <a:solidFill>
                  <a:schemeClr val="lt1"/>
                </a:solidFill>
                <a:latin typeface="Open Sans"/>
                <a:ea typeface="Open Sans"/>
                <a:cs typeface="Open Sans"/>
                <a:sym typeface="Open Sans"/>
              </a:rPr>
              <a:t>'utilisation des REL élargit l'accès et augmente la participation à l'enseignement supérieur à des apprenants non traditionnels, qui font leur choix en fonction de la qualité du matériel pédagogique proposé.</a:t>
            </a:r>
            <a:endParaRPr b="0" i="0" sz="18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1" i="0" lang="fr-FR" sz="1800" u="none" cap="none" strike="noStrike">
                <a:solidFill>
                  <a:srgbClr val="004993"/>
                </a:solidFill>
                <a:latin typeface="Open Sans"/>
                <a:ea typeface="Open Sans"/>
                <a:cs typeface="Open Sans"/>
                <a:sym typeface="Open Sans"/>
              </a:rPr>
              <a:t>Améliorer la fidélisation des alumni :</a:t>
            </a:r>
            <a:r>
              <a:rPr b="0" i="0" lang="fr-FR" sz="1800" u="none" cap="none" strike="noStrike">
                <a:solidFill>
                  <a:srgbClr val="004993"/>
                </a:solidFill>
                <a:latin typeface="Open Sans"/>
                <a:ea typeface="Open Sans"/>
                <a:cs typeface="Open Sans"/>
                <a:sym typeface="Open Sans"/>
              </a:rPr>
              <a:t> </a:t>
            </a:r>
            <a:br>
              <a:rPr b="0" i="0" lang="fr-FR" sz="1800" u="none" cap="none" strike="noStrike">
                <a:solidFill>
                  <a:srgbClr val="004993"/>
                </a:solidFill>
                <a:latin typeface="Open Sans"/>
                <a:ea typeface="Open Sans"/>
                <a:cs typeface="Open Sans"/>
                <a:sym typeface="Open Sans"/>
              </a:rPr>
            </a:br>
            <a:r>
              <a:rPr lang="fr-FR" sz="1800">
                <a:solidFill>
                  <a:schemeClr val="lt1"/>
                </a:solidFill>
                <a:latin typeface="Open Sans"/>
                <a:ea typeface="Open Sans"/>
                <a:cs typeface="Open Sans"/>
                <a:sym typeface="Open Sans"/>
              </a:rPr>
              <a:t>o</a:t>
            </a:r>
            <a:r>
              <a:rPr b="0" i="0" lang="fr-FR" sz="1800" u="none" cap="none" strike="noStrike">
                <a:solidFill>
                  <a:schemeClr val="lt1"/>
                </a:solidFill>
                <a:latin typeface="Open Sans"/>
                <a:ea typeface="Open Sans"/>
                <a:cs typeface="Open Sans"/>
                <a:sym typeface="Open Sans"/>
              </a:rPr>
              <a:t>ffrir des REL de qualité aux anciens élèves permet à l'établissement de conserver un lien actif avec eux.</a:t>
            </a:r>
            <a:endParaRPr b="1" i="0" sz="1300" u="none" cap="none" strike="noStrike">
              <a:solidFill>
                <a:srgbClr val="004993"/>
              </a:solidFill>
              <a:latin typeface="Open Sans"/>
              <a:ea typeface="Open Sans"/>
              <a:cs typeface="Open Sans"/>
              <a:sym typeface="Open Sans"/>
            </a:endParaRPr>
          </a:p>
        </p:txBody>
      </p:sp>
      <p:pic>
        <p:nvPicPr>
          <p:cNvPr id="431" name="Google Shape;431;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2" name="Google Shape;432;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36"/>
          <p:cNvSpPr txBox="1"/>
          <p:nvPr/>
        </p:nvSpPr>
        <p:spPr>
          <a:xfrm>
            <a:off x="57850" y="1496375"/>
            <a:ext cx="26928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fr-FR" sz="2500" u="none" cap="none" strike="noStrike">
                <a:solidFill>
                  <a:schemeClr val="lt1"/>
                </a:solidFill>
                <a:latin typeface="Open Sans"/>
                <a:ea typeface="Open Sans"/>
                <a:cs typeface="Open Sans"/>
                <a:sym typeface="Open Sans"/>
              </a:rPr>
              <a:t>Avantages de l'Éducation Ouverte pour les </a:t>
            </a:r>
            <a:r>
              <a:rPr b="1" i="0" lang="fr-FR" sz="2500" u="none" cap="none" strike="noStrike">
                <a:solidFill>
                  <a:srgbClr val="45BEDF"/>
                </a:solidFill>
                <a:latin typeface="Open Sans"/>
                <a:ea typeface="Open Sans"/>
                <a:cs typeface="Open Sans"/>
                <a:sym typeface="Open Sans"/>
              </a:rPr>
              <a:t>institutions</a:t>
            </a:r>
            <a:endParaRPr b="1" i="0" sz="25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7" name="Shape 437"/>
        <p:cNvGrpSpPr/>
        <p:nvPr/>
      </p:nvGrpSpPr>
      <p:grpSpPr>
        <a:xfrm>
          <a:off x="0" y="0"/>
          <a:ext cx="0" cy="0"/>
          <a:chOff x="0" y="0"/>
          <a:chExt cx="0" cy="0"/>
        </a:xfrm>
      </p:grpSpPr>
      <p:sp>
        <p:nvSpPr>
          <p:cNvPr id="438" name="Google Shape;438;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7"/>
          <p:cNvSpPr txBox="1"/>
          <p:nvPr/>
        </p:nvSpPr>
        <p:spPr>
          <a:xfrm>
            <a:off x="2970500" y="0"/>
            <a:ext cx="6173400" cy="466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Débloquer l'information : </a:t>
            </a:r>
            <a:r>
              <a:rPr lang="fr-FR" sz="1300">
                <a:solidFill>
                  <a:srgbClr val="004993"/>
                </a:solidFill>
                <a:latin typeface="Open Sans"/>
                <a:ea typeface="Open Sans"/>
                <a:cs typeface="Open Sans"/>
                <a:sym typeface="Open Sans"/>
              </a:rPr>
              <a:t>l</a:t>
            </a:r>
            <a:r>
              <a:rPr b="0" i="0" lang="fr-FR" sz="1300" u="none" cap="none" strike="noStrike">
                <a:solidFill>
                  <a:srgbClr val="004993"/>
                </a:solidFill>
                <a:latin typeface="Open Sans"/>
                <a:ea typeface="Open Sans"/>
                <a:cs typeface="Open Sans"/>
                <a:sym typeface="Open Sans"/>
              </a:rPr>
              <a:t>e savoir peut être partagé à grande échelle en débloquant les ressources éducatives par le biais de licences, pour tous ceux que cela intéresse.</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Transférer les connaissances :</a:t>
            </a:r>
            <a:r>
              <a:rPr b="0" i="0" lang="fr-FR" sz="1300" u="none" cap="none" strike="noStrike">
                <a:solidFill>
                  <a:srgbClr val="004993"/>
                </a:solidFill>
                <a:latin typeface="Open Sans"/>
                <a:ea typeface="Open Sans"/>
                <a:cs typeface="Open Sans"/>
                <a:sym typeface="Open Sans"/>
              </a:rPr>
              <a:t> </a:t>
            </a:r>
            <a:r>
              <a:rPr lang="fr-FR" sz="1300">
                <a:solidFill>
                  <a:srgbClr val="004993"/>
                </a:solidFill>
                <a:latin typeface="Open Sans"/>
                <a:ea typeface="Open Sans"/>
                <a:cs typeface="Open Sans"/>
                <a:sym typeface="Open Sans"/>
              </a:rPr>
              <a:t>l</a:t>
            </a:r>
            <a:r>
              <a:rPr b="0" i="0" lang="fr-FR" sz="1300" u="none" cap="none" strike="noStrike">
                <a:solidFill>
                  <a:srgbClr val="004993"/>
                </a:solidFill>
                <a:latin typeface="Open Sans"/>
                <a:ea typeface="Open Sans"/>
                <a:cs typeface="Open Sans"/>
                <a:sym typeface="Open Sans"/>
              </a:rPr>
              <a:t>es ressources éducatives créées avec les deniers publics sont à la disposition du public, réutilisables et partageables.</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Se former tout au long de la vie :</a:t>
            </a:r>
            <a:r>
              <a:rPr b="0" i="0" lang="fr-FR" sz="1300" u="none" cap="none" strike="noStrike">
                <a:solidFill>
                  <a:srgbClr val="004993"/>
                </a:solidFill>
                <a:latin typeface="Open Sans"/>
                <a:ea typeface="Open Sans"/>
                <a:cs typeface="Open Sans"/>
                <a:sym typeface="Open Sans"/>
              </a:rPr>
              <a:t> </a:t>
            </a:r>
            <a:r>
              <a:rPr lang="fr-FR" sz="1300">
                <a:solidFill>
                  <a:srgbClr val="004993"/>
                </a:solidFill>
                <a:latin typeface="Open Sans"/>
                <a:ea typeface="Open Sans"/>
                <a:cs typeface="Open Sans"/>
                <a:sym typeface="Open Sans"/>
              </a:rPr>
              <a:t>p</a:t>
            </a:r>
            <a:r>
              <a:rPr b="0" i="0" lang="fr-FR" sz="1300" u="none" cap="none" strike="noStrike">
                <a:solidFill>
                  <a:srgbClr val="004993"/>
                </a:solidFill>
                <a:latin typeface="Open Sans"/>
                <a:ea typeface="Open Sans"/>
                <a:cs typeface="Open Sans"/>
                <a:sym typeface="Open Sans"/>
              </a:rPr>
              <a:t>roposer un apprentissage en permanence permet d'actualiser ses savoirs. Cela est plus accessible pour tous, et permet de réduire l'écart entre l'apprentissage formel, informel ou non-formel</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Favoriser l'égalité </a:t>
            </a:r>
            <a:r>
              <a:rPr b="0" i="0" lang="fr-FR" sz="1300" u="none" cap="none" strike="noStrike">
                <a:solidFill>
                  <a:srgbClr val="004993"/>
                </a:solidFill>
                <a:latin typeface="Open Sans"/>
                <a:ea typeface="Open Sans"/>
                <a:cs typeface="Open Sans"/>
                <a:sym typeface="Open Sans"/>
              </a:rPr>
              <a:t>: </a:t>
            </a:r>
            <a:r>
              <a:rPr lang="fr-FR" sz="1300">
                <a:solidFill>
                  <a:srgbClr val="004993"/>
                </a:solidFill>
                <a:latin typeface="Open Sans"/>
                <a:ea typeface="Open Sans"/>
                <a:cs typeface="Open Sans"/>
                <a:sym typeface="Open Sans"/>
              </a:rPr>
              <a:t>l</a:t>
            </a:r>
            <a:r>
              <a:rPr b="0" i="0" lang="fr-FR" sz="1300" u="none" cap="none" strike="noStrike">
                <a:solidFill>
                  <a:srgbClr val="004993"/>
                </a:solidFill>
                <a:latin typeface="Open Sans"/>
                <a:ea typeface="Open Sans"/>
                <a:cs typeface="Open Sans"/>
                <a:sym typeface="Open Sans"/>
              </a:rPr>
              <a:t>es ressources en ligne gratuites facilitent la transmission de connaissances de même qualité à tous, quel que soit le statut social et économique.</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Promouvoir la diversité et l'inclusion :</a:t>
            </a:r>
            <a:r>
              <a:rPr b="0" i="0" lang="fr-FR" sz="1300" u="none" cap="none" strike="noStrike">
                <a:solidFill>
                  <a:srgbClr val="004993"/>
                </a:solidFill>
                <a:latin typeface="Open Sans"/>
                <a:ea typeface="Open Sans"/>
                <a:cs typeface="Open Sans"/>
                <a:sym typeface="Open Sans"/>
              </a:rPr>
              <a:t> </a:t>
            </a:r>
            <a:r>
              <a:rPr lang="fr-FR" sz="1300">
                <a:solidFill>
                  <a:srgbClr val="004993"/>
                </a:solidFill>
                <a:latin typeface="Open Sans"/>
                <a:ea typeface="Open Sans"/>
                <a:cs typeface="Open Sans"/>
                <a:sym typeface="Open Sans"/>
              </a:rPr>
              <a:t>l</a:t>
            </a:r>
            <a:r>
              <a:rPr b="0" i="0" lang="fr-FR" sz="1300" u="none" cap="none" strike="noStrike">
                <a:solidFill>
                  <a:srgbClr val="004993"/>
                </a:solidFill>
                <a:latin typeface="Open Sans"/>
                <a:ea typeface="Open Sans"/>
                <a:cs typeface="Open Sans"/>
                <a:sym typeface="Open Sans"/>
              </a:rPr>
              <a:t>es REL sont des matériels accessibles sur Internet et qui se partagent facilement. Elles sont un excellent outil pour découvrir et se familiariser avec différents points de vue.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fr-FR" sz="1300" u="none" cap="none" strike="noStrike">
                <a:solidFill>
                  <a:srgbClr val="004993"/>
                </a:solidFill>
                <a:latin typeface="Open Sans"/>
                <a:ea typeface="Open Sans"/>
                <a:cs typeface="Open Sans"/>
                <a:sym typeface="Open Sans"/>
              </a:rPr>
              <a:t>Encourager la science citoyenne :</a:t>
            </a:r>
            <a:r>
              <a:rPr b="0" i="0" lang="fr-FR" sz="1300" u="none" cap="none" strike="noStrike">
                <a:solidFill>
                  <a:srgbClr val="004993"/>
                </a:solidFill>
                <a:latin typeface="Open Sans"/>
                <a:ea typeface="Open Sans"/>
                <a:cs typeface="Open Sans"/>
                <a:sym typeface="Open Sans"/>
              </a:rPr>
              <a:t> </a:t>
            </a:r>
            <a:r>
              <a:rPr lang="fr-FR" sz="1300">
                <a:solidFill>
                  <a:srgbClr val="004993"/>
                </a:solidFill>
                <a:latin typeface="Open Sans"/>
                <a:ea typeface="Open Sans"/>
                <a:cs typeface="Open Sans"/>
                <a:sym typeface="Open Sans"/>
              </a:rPr>
              <a:t>l</a:t>
            </a:r>
            <a:r>
              <a:rPr b="0" i="0" lang="fr-FR" sz="1300" u="none" cap="none" strike="noStrike">
                <a:solidFill>
                  <a:srgbClr val="004993"/>
                </a:solidFill>
                <a:latin typeface="Open Sans"/>
                <a:ea typeface="Open Sans"/>
                <a:cs typeface="Open Sans"/>
                <a:sym typeface="Open Sans"/>
              </a:rPr>
              <a:t>a connaissance peut être créée par tout le monde, et la disponibilité des matériels pédagogiques permet aux citoyens de continuer à acquérir des connaissances plus facilement.</a:t>
            </a:r>
            <a:endParaRPr b="1" i="0" sz="1300" u="none" cap="none" strike="noStrike">
              <a:solidFill>
                <a:srgbClr val="004993"/>
              </a:solidFill>
              <a:latin typeface="Open Sans"/>
              <a:ea typeface="Open Sans"/>
              <a:cs typeface="Open Sans"/>
              <a:sym typeface="Open Sans"/>
            </a:endParaRPr>
          </a:p>
        </p:txBody>
      </p:sp>
      <p:cxnSp>
        <p:nvCxnSpPr>
          <p:cNvPr id="441" name="Google Shape;441;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2" name="Google Shape;442;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3" name="Google Shape;443;p37"/>
          <p:cNvSpPr/>
          <p:nvPr/>
        </p:nvSpPr>
        <p:spPr>
          <a:xfrm>
            <a:off x="1335850" y="14953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37"/>
          <p:cNvSpPr txBox="1"/>
          <p:nvPr/>
        </p:nvSpPr>
        <p:spPr>
          <a:xfrm>
            <a:off x="192050" y="1600700"/>
            <a:ext cx="2366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fr-FR" sz="2500" u="none" cap="none" strike="noStrike">
                <a:solidFill>
                  <a:srgbClr val="FFFFFF"/>
                </a:solidFill>
                <a:latin typeface="Open Sans"/>
                <a:ea typeface="Open Sans"/>
                <a:cs typeface="Open Sans"/>
                <a:sym typeface="Open Sans"/>
              </a:rPr>
              <a:t>Avantages de l'Éducation Ouverte pour tous</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8" name="Shape 448"/>
        <p:cNvGrpSpPr/>
        <p:nvPr/>
      </p:nvGrpSpPr>
      <p:grpSpPr>
        <a:xfrm>
          <a:off x="0" y="0"/>
          <a:ext cx="0" cy="0"/>
          <a:chOff x="0" y="0"/>
          <a:chExt cx="0" cy="0"/>
        </a:xfrm>
      </p:grpSpPr>
      <p:sp>
        <p:nvSpPr>
          <p:cNvPr id="449" name="Google Shape;449;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8"/>
          <p:cNvSpPr txBox="1"/>
          <p:nvPr/>
        </p:nvSpPr>
        <p:spPr>
          <a:xfrm>
            <a:off x="3224750" y="1061900"/>
            <a:ext cx="54246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Débloquer l'information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lang="fr-FR" sz="2400">
                <a:solidFill>
                  <a:srgbClr val="004993"/>
                </a:solidFill>
                <a:latin typeface="Open Sans"/>
                <a:ea typeface="Open Sans"/>
                <a:cs typeface="Open Sans"/>
                <a:sym typeface="Open Sans"/>
              </a:rPr>
              <a:t>l</a:t>
            </a:r>
            <a:r>
              <a:rPr b="0" i="0" lang="fr-FR" sz="2400" u="none" cap="none" strike="noStrike">
                <a:solidFill>
                  <a:srgbClr val="004993"/>
                </a:solidFill>
                <a:latin typeface="Open Sans"/>
                <a:ea typeface="Open Sans"/>
                <a:cs typeface="Open Sans"/>
                <a:sym typeface="Open Sans"/>
              </a:rPr>
              <a:t>e savoir peut être partagé à grande échelle en débloquant les ressources éducatives par le biais de licences, pour tous ceux que cela intéresse.</a:t>
            </a:r>
            <a:endParaRPr b="1" i="0" sz="1300" u="none" cap="none" strike="noStrike">
              <a:solidFill>
                <a:srgbClr val="004993"/>
              </a:solidFill>
              <a:latin typeface="Open Sans"/>
              <a:ea typeface="Open Sans"/>
              <a:cs typeface="Open Sans"/>
              <a:sym typeface="Open Sans"/>
            </a:endParaRPr>
          </a:p>
        </p:txBody>
      </p:sp>
      <p:cxnSp>
        <p:nvCxnSpPr>
          <p:cNvPr id="452" name="Google Shape;452;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3" name="Google Shape;453;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4" name="Google Shape;454;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38"/>
          <p:cNvSpPr txBox="1"/>
          <p:nvPr/>
        </p:nvSpPr>
        <p:spPr>
          <a:xfrm>
            <a:off x="192050" y="1600700"/>
            <a:ext cx="2366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fr-FR" sz="2500" u="none" cap="none" strike="noStrike">
                <a:solidFill>
                  <a:srgbClr val="FFFFFF"/>
                </a:solidFill>
                <a:latin typeface="Open Sans"/>
                <a:ea typeface="Open Sans"/>
                <a:cs typeface="Open Sans"/>
                <a:sym typeface="Open Sans"/>
              </a:rPr>
              <a:t>Avantages de l'Éducation Ouverte pour tous</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59" name="Shape 459"/>
        <p:cNvGrpSpPr/>
        <p:nvPr/>
      </p:nvGrpSpPr>
      <p:grpSpPr>
        <a:xfrm>
          <a:off x="0" y="0"/>
          <a:ext cx="0" cy="0"/>
          <a:chOff x="0" y="0"/>
          <a:chExt cx="0" cy="0"/>
        </a:xfrm>
      </p:grpSpPr>
      <p:sp>
        <p:nvSpPr>
          <p:cNvPr id="460" name="Google Shape;460;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9"/>
          <p:cNvSpPr txBox="1"/>
          <p:nvPr/>
        </p:nvSpPr>
        <p:spPr>
          <a:xfrm>
            <a:off x="3091500" y="910163"/>
            <a:ext cx="5551800" cy="25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Transférer les connaissances :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fr-FR" sz="2400">
                <a:solidFill>
                  <a:srgbClr val="004993"/>
                </a:solidFill>
                <a:latin typeface="Open Sans"/>
                <a:ea typeface="Open Sans"/>
                <a:cs typeface="Open Sans"/>
                <a:sym typeface="Open Sans"/>
              </a:rPr>
              <a:t>l</a:t>
            </a:r>
            <a:r>
              <a:rPr b="0" i="0" lang="fr-FR" sz="2400" u="none" cap="none" strike="noStrike">
                <a:solidFill>
                  <a:srgbClr val="004993"/>
                </a:solidFill>
                <a:latin typeface="Open Sans"/>
                <a:ea typeface="Open Sans"/>
                <a:cs typeface="Open Sans"/>
                <a:sym typeface="Open Sans"/>
              </a:rPr>
              <a:t>es ressources éducatives créées avec les deniers publics sont à la disposition du public, réutilisables et partageables.</a:t>
            </a:r>
            <a:endParaRPr b="1" i="0" sz="1300" u="none" cap="none" strike="noStrike">
              <a:solidFill>
                <a:srgbClr val="004993"/>
              </a:solidFill>
              <a:latin typeface="Open Sans"/>
              <a:ea typeface="Open Sans"/>
              <a:cs typeface="Open Sans"/>
              <a:sym typeface="Open Sans"/>
            </a:endParaRPr>
          </a:p>
        </p:txBody>
      </p:sp>
      <p:cxnSp>
        <p:nvCxnSpPr>
          <p:cNvPr id="463" name="Google Shape;463;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4" name="Google Shape;464;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5" name="Google Shape;465;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39"/>
          <p:cNvSpPr txBox="1"/>
          <p:nvPr/>
        </p:nvSpPr>
        <p:spPr>
          <a:xfrm>
            <a:off x="192050" y="1600700"/>
            <a:ext cx="2366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fr-FR" sz="2500" u="none" cap="none" strike="noStrike">
                <a:solidFill>
                  <a:srgbClr val="FFFFFF"/>
                </a:solidFill>
                <a:latin typeface="Open Sans"/>
                <a:ea typeface="Open Sans"/>
                <a:cs typeface="Open Sans"/>
                <a:sym typeface="Open Sans"/>
              </a:rPr>
              <a:t>Avantages de l'Éducation Ouverte pour tous</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0" name="Shape 470"/>
        <p:cNvGrpSpPr/>
        <p:nvPr/>
      </p:nvGrpSpPr>
      <p:grpSpPr>
        <a:xfrm>
          <a:off x="0" y="0"/>
          <a:ext cx="0" cy="0"/>
          <a:chOff x="0" y="0"/>
          <a:chExt cx="0" cy="0"/>
        </a:xfrm>
      </p:grpSpPr>
      <p:sp>
        <p:nvSpPr>
          <p:cNvPr id="471" name="Google Shape;471;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40"/>
          <p:cNvSpPr txBox="1"/>
          <p:nvPr/>
        </p:nvSpPr>
        <p:spPr>
          <a:xfrm>
            <a:off x="3311700" y="575250"/>
            <a:ext cx="54489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Se former tout au long de la vie :</a:t>
            </a:r>
            <a:r>
              <a:rPr b="1" i="0" lang="fr-FR" sz="2800" u="none" cap="none" strike="noStrike">
                <a:solidFill>
                  <a:srgbClr val="004993"/>
                </a:solidFill>
                <a:latin typeface="Open Sans"/>
                <a:ea typeface="Open Sans"/>
                <a:cs typeface="Open Sans"/>
                <a:sym typeface="Open Sans"/>
              </a:rPr>
              <a:t> </a:t>
            </a:r>
            <a:br>
              <a:rPr b="1" i="0" lang="fr-FR" sz="2800" u="none" cap="none" strike="noStrike">
                <a:solidFill>
                  <a:srgbClr val="004993"/>
                </a:solidFill>
                <a:latin typeface="Open Sans"/>
                <a:ea typeface="Open Sans"/>
                <a:cs typeface="Open Sans"/>
                <a:sym typeface="Open Sans"/>
              </a:rPr>
            </a:br>
            <a:r>
              <a:rPr lang="fr-FR" sz="2400">
                <a:solidFill>
                  <a:srgbClr val="004993"/>
                </a:solidFill>
                <a:latin typeface="Open Sans"/>
                <a:ea typeface="Open Sans"/>
                <a:cs typeface="Open Sans"/>
                <a:sym typeface="Open Sans"/>
              </a:rPr>
              <a:t>p</a:t>
            </a:r>
            <a:r>
              <a:rPr b="0" i="0" lang="fr-FR" sz="2400" u="none" cap="none" strike="noStrike">
                <a:solidFill>
                  <a:srgbClr val="004993"/>
                </a:solidFill>
                <a:latin typeface="Open Sans"/>
                <a:ea typeface="Open Sans"/>
                <a:cs typeface="Open Sans"/>
                <a:sym typeface="Open Sans"/>
              </a:rPr>
              <a:t>roposer un apprentissage en permanence permet d'actualiser ses savoirs. Cela est plus accessible pour tous, et permet de réduire l'écart entre l'apprentissage formel, informel ou non-formel</a:t>
            </a:r>
            <a:endParaRPr b="1" i="0" sz="1300" u="none" cap="none" strike="noStrike">
              <a:solidFill>
                <a:srgbClr val="004993"/>
              </a:solidFill>
              <a:latin typeface="Open Sans"/>
              <a:ea typeface="Open Sans"/>
              <a:cs typeface="Open Sans"/>
              <a:sym typeface="Open Sans"/>
            </a:endParaRPr>
          </a:p>
        </p:txBody>
      </p:sp>
      <p:cxnSp>
        <p:nvCxnSpPr>
          <p:cNvPr id="474" name="Google Shape;474;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5" name="Google Shape;475;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6" name="Google Shape;476;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 name="Google Shape;477;p40"/>
          <p:cNvSpPr txBox="1"/>
          <p:nvPr/>
        </p:nvSpPr>
        <p:spPr>
          <a:xfrm>
            <a:off x="192050" y="1600700"/>
            <a:ext cx="2366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fr-FR" sz="2500" u="none" cap="none" strike="noStrike">
                <a:solidFill>
                  <a:srgbClr val="FFFFFF"/>
                </a:solidFill>
                <a:latin typeface="Open Sans"/>
                <a:ea typeface="Open Sans"/>
                <a:cs typeface="Open Sans"/>
                <a:sym typeface="Open Sans"/>
              </a:rPr>
              <a:t>Avantages de l'Éducation Ouverte pour tous</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897500" y="1214075"/>
            <a:ext cx="31891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fr-FR" sz="4500" u="none" cap="none" strike="noStrike">
                <a:solidFill>
                  <a:srgbClr val="004993"/>
                </a:solidFill>
                <a:latin typeface="Open Sans"/>
                <a:ea typeface="Open Sans"/>
                <a:cs typeface="Open Sans"/>
                <a:sym typeface="Open Sans"/>
              </a:rPr>
              <a:t>Qu’est-ce qu’une REL ?</a:t>
            </a:r>
            <a:endParaRPr b="1" i="0" sz="46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2" name="Google Shape;92;p4"/>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fr-F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93" name="Google Shape;93;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94" name="Google Shape;94;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1" name="Shape 481"/>
        <p:cNvGrpSpPr/>
        <p:nvPr/>
      </p:nvGrpSpPr>
      <p:grpSpPr>
        <a:xfrm>
          <a:off x="0" y="0"/>
          <a:ext cx="0" cy="0"/>
          <a:chOff x="0" y="0"/>
          <a:chExt cx="0" cy="0"/>
        </a:xfrm>
      </p:grpSpPr>
      <p:sp>
        <p:nvSpPr>
          <p:cNvPr id="482" name="Google Shape;482;g114c0155f23_3_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g114c0155f23_3_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g114c0155f23_3_2"/>
          <p:cNvSpPr txBox="1"/>
          <p:nvPr/>
        </p:nvSpPr>
        <p:spPr>
          <a:xfrm>
            <a:off x="3352950" y="990748"/>
            <a:ext cx="52209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3000"/>
              <a:buFont typeface="Arial"/>
              <a:buNone/>
            </a:pPr>
            <a:r>
              <a:rPr b="1" i="0" lang="fr-FR" sz="3000" u="none" cap="none" strike="noStrike">
                <a:solidFill>
                  <a:srgbClr val="004993"/>
                </a:solidFill>
                <a:latin typeface="Open Sans"/>
                <a:ea typeface="Open Sans"/>
                <a:cs typeface="Open Sans"/>
                <a:sym typeface="Open Sans"/>
              </a:rPr>
              <a:t>Favoriser l'égalité </a:t>
            </a:r>
            <a:r>
              <a:rPr b="0" i="0" lang="fr-FR" sz="3000" u="none" cap="none" strike="noStrike">
                <a:solidFill>
                  <a:srgbClr val="004993"/>
                </a:solidFill>
                <a:latin typeface="Open Sans"/>
                <a:ea typeface="Open Sans"/>
                <a:cs typeface="Open Sans"/>
                <a:sym typeface="Open Sans"/>
              </a:rPr>
              <a:t>:</a:t>
            </a:r>
            <a:r>
              <a:rPr b="0" i="0" lang="fr-FR"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2400"/>
              <a:buFont typeface="Arial"/>
              <a:buNone/>
            </a:pPr>
            <a:r>
              <a:rPr lang="fr-FR" sz="2400">
                <a:solidFill>
                  <a:srgbClr val="004993"/>
                </a:solidFill>
                <a:latin typeface="Open Sans"/>
                <a:ea typeface="Open Sans"/>
                <a:cs typeface="Open Sans"/>
                <a:sym typeface="Open Sans"/>
              </a:rPr>
              <a:t>l</a:t>
            </a:r>
            <a:r>
              <a:rPr b="0" i="0" lang="fr-FR" sz="2400" u="none" cap="none" strike="noStrike">
                <a:solidFill>
                  <a:srgbClr val="004993"/>
                </a:solidFill>
                <a:latin typeface="Open Sans"/>
                <a:ea typeface="Open Sans"/>
                <a:cs typeface="Open Sans"/>
                <a:sym typeface="Open Sans"/>
              </a:rPr>
              <a:t>es ressources en ligne gratuites facilitent la transmission de connaissances de même qualité à tous, quel que soit le statut social et économique.</a:t>
            </a:r>
            <a:endParaRPr b="1" i="0" sz="1300" u="none" cap="none" strike="noStrike">
              <a:solidFill>
                <a:srgbClr val="004993"/>
              </a:solidFill>
              <a:latin typeface="Open Sans"/>
              <a:ea typeface="Open Sans"/>
              <a:cs typeface="Open Sans"/>
              <a:sym typeface="Open Sans"/>
            </a:endParaRPr>
          </a:p>
        </p:txBody>
      </p:sp>
      <p:cxnSp>
        <p:nvCxnSpPr>
          <p:cNvPr id="485" name="Google Shape;485;g114c0155f23_3_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6" name="Google Shape;486;g114c0155f23_3_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7" name="Google Shape;487;g114c0155f23_3_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g114c0155f23_3_2"/>
          <p:cNvSpPr txBox="1"/>
          <p:nvPr/>
        </p:nvSpPr>
        <p:spPr>
          <a:xfrm>
            <a:off x="192050" y="1600700"/>
            <a:ext cx="2366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fr-FR" sz="2500" u="none" cap="none" strike="noStrike">
                <a:solidFill>
                  <a:srgbClr val="FFFFFF"/>
                </a:solidFill>
                <a:latin typeface="Open Sans"/>
                <a:ea typeface="Open Sans"/>
                <a:cs typeface="Open Sans"/>
                <a:sym typeface="Open Sans"/>
              </a:rPr>
              <a:t>Avantages de l'Éducation Ouverte pour tous</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2" name="Shape 492"/>
        <p:cNvGrpSpPr/>
        <p:nvPr/>
      </p:nvGrpSpPr>
      <p:grpSpPr>
        <a:xfrm>
          <a:off x="0" y="0"/>
          <a:ext cx="0" cy="0"/>
          <a:chOff x="0" y="0"/>
          <a:chExt cx="0" cy="0"/>
        </a:xfrm>
      </p:grpSpPr>
      <p:sp>
        <p:nvSpPr>
          <p:cNvPr id="493" name="Google Shape;493;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p41"/>
          <p:cNvSpPr txBox="1"/>
          <p:nvPr/>
        </p:nvSpPr>
        <p:spPr>
          <a:xfrm>
            <a:off x="3266025" y="646400"/>
            <a:ext cx="54123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Promouvoir la diversité et l'inclusion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lang="fr-FR" sz="2400">
                <a:solidFill>
                  <a:srgbClr val="004993"/>
                </a:solidFill>
                <a:latin typeface="Open Sans"/>
                <a:ea typeface="Open Sans"/>
                <a:cs typeface="Open Sans"/>
                <a:sym typeface="Open Sans"/>
              </a:rPr>
              <a:t>l</a:t>
            </a:r>
            <a:r>
              <a:rPr b="0" i="0" lang="fr-FR" sz="2400" u="none" cap="none" strike="noStrike">
                <a:solidFill>
                  <a:srgbClr val="004993"/>
                </a:solidFill>
                <a:latin typeface="Open Sans"/>
                <a:ea typeface="Open Sans"/>
                <a:cs typeface="Open Sans"/>
                <a:sym typeface="Open Sans"/>
              </a:rPr>
              <a:t>es REL sont des matériels accessibles sur Internet et qui se partagent facilement. Elles sont un excellent outil pour découvrir et se familiariser avec différents points de vue.</a:t>
            </a:r>
            <a:endParaRPr b="1" i="0" sz="1300" u="none" cap="none" strike="noStrike">
              <a:solidFill>
                <a:srgbClr val="004993"/>
              </a:solidFill>
              <a:latin typeface="Open Sans"/>
              <a:ea typeface="Open Sans"/>
              <a:cs typeface="Open Sans"/>
              <a:sym typeface="Open Sans"/>
            </a:endParaRPr>
          </a:p>
        </p:txBody>
      </p:sp>
      <p:cxnSp>
        <p:nvCxnSpPr>
          <p:cNvPr id="496" name="Google Shape;496;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7" name="Google Shape;497;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8" name="Google Shape;498;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 name="Google Shape;499;p41"/>
          <p:cNvSpPr txBox="1"/>
          <p:nvPr/>
        </p:nvSpPr>
        <p:spPr>
          <a:xfrm>
            <a:off x="192050" y="1600700"/>
            <a:ext cx="2366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fr-FR" sz="2500" u="none" cap="none" strike="noStrike">
                <a:solidFill>
                  <a:srgbClr val="FFFFFF"/>
                </a:solidFill>
                <a:latin typeface="Open Sans"/>
                <a:ea typeface="Open Sans"/>
                <a:cs typeface="Open Sans"/>
                <a:sym typeface="Open Sans"/>
              </a:rPr>
              <a:t>Avantages de l'Éducation Ouverte pour tous</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3" name="Shape 503"/>
        <p:cNvGrpSpPr/>
        <p:nvPr/>
      </p:nvGrpSpPr>
      <p:grpSpPr>
        <a:xfrm>
          <a:off x="0" y="0"/>
          <a:ext cx="0" cy="0"/>
          <a:chOff x="0" y="0"/>
          <a:chExt cx="0" cy="0"/>
        </a:xfrm>
      </p:grpSpPr>
      <p:sp>
        <p:nvSpPr>
          <p:cNvPr id="504" name="Google Shape;504;p4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4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2"/>
          <p:cNvSpPr txBox="1"/>
          <p:nvPr/>
        </p:nvSpPr>
        <p:spPr>
          <a:xfrm>
            <a:off x="3271675" y="831050"/>
            <a:ext cx="54066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fr-FR" sz="3000" u="none" cap="none" strike="noStrike">
                <a:solidFill>
                  <a:srgbClr val="004993"/>
                </a:solidFill>
                <a:latin typeface="Open Sans"/>
                <a:ea typeface="Open Sans"/>
                <a:cs typeface="Open Sans"/>
                <a:sym typeface="Open Sans"/>
              </a:rPr>
              <a:t>Encourager la science citoyenne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lang="fr-FR" sz="2400">
                <a:solidFill>
                  <a:srgbClr val="004993"/>
                </a:solidFill>
                <a:latin typeface="Open Sans"/>
                <a:ea typeface="Open Sans"/>
                <a:cs typeface="Open Sans"/>
                <a:sym typeface="Open Sans"/>
              </a:rPr>
              <a:t>l</a:t>
            </a:r>
            <a:r>
              <a:rPr b="0" i="0" lang="fr-FR" sz="2400" u="none" cap="none" strike="noStrike">
                <a:solidFill>
                  <a:srgbClr val="004993"/>
                </a:solidFill>
                <a:latin typeface="Open Sans"/>
                <a:ea typeface="Open Sans"/>
                <a:cs typeface="Open Sans"/>
                <a:sym typeface="Open Sans"/>
              </a:rPr>
              <a:t>a connaissance peut être créée par tout le monde, et la disponibilité des matériels pédagogiques permet aux citoyens de continuer à acquérir des connaissances plus facilement.</a:t>
            </a:r>
            <a:endParaRPr b="1" i="0" sz="1300" u="none" cap="none" strike="noStrike">
              <a:solidFill>
                <a:srgbClr val="004993"/>
              </a:solidFill>
              <a:latin typeface="Open Sans"/>
              <a:ea typeface="Open Sans"/>
              <a:cs typeface="Open Sans"/>
              <a:sym typeface="Open Sans"/>
            </a:endParaRPr>
          </a:p>
        </p:txBody>
      </p:sp>
      <p:cxnSp>
        <p:nvCxnSpPr>
          <p:cNvPr id="507" name="Google Shape;507;p4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8" name="Google Shape;508;p4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09" name="Google Shape;509;p4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42"/>
          <p:cNvSpPr txBox="1"/>
          <p:nvPr/>
        </p:nvSpPr>
        <p:spPr>
          <a:xfrm>
            <a:off x="192050" y="1600700"/>
            <a:ext cx="2366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fr-FR" sz="2500" u="none" cap="none" strike="noStrike">
                <a:solidFill>
                  <a:srgbClr val="FFFFFF"/>
                </a:solidFill>
                <a:latin typeface="Open Sans"/>
                <a:ea typeface="Open Sans"/>
                <a:cs typeface="Open Sans"/>
                <a:sym typeface="Open Sans"/>
              </a:rPr>
              <a:t>Avantages de l'Éducation Ouverte pour tous</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4" name="Shape 514"/>
        <p:cNvGrpSpPr/>
        <p:nvPr/>
      </p:nvGrpSpPr>
      <p:grpSpPr>
        <a:xfrm>
          <a:off x="0" y="0"/>
          <a:ext cx="0" cy="0"/>
          <a:chOff x="0" y="0"/>
          <a:chExt cx="0" cy="0"/>
        </a:xfrm>
      </p:grpSpPr>
      <p:sp>
        <p:nvSpPr>
          <p:cNvPr id="515" name="Google Shape;515;p4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4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3"/>
          <p:cNvSpPr txBox="1"/>
          <p:nvPr/>
        </p:nvSpPr>
        <p:spPr>
          <a:xfrm>
            <a:off x="3255475" y="484700"/>
            <a:ext cx="5395200" cy="364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fr-FR" sz="1800" u="none" cap="none" strike="noStrike">
                <a:solidFill>
                  <a:srgbClr val="004993"/>
                </a:solidFill>
                <a:latin typeface="Open Sans"/>
                <a:ea typeface="Open Sans"/>
                <a:cs typeface="Open Sans"/>
                <a:sym typeface="Open Sans"/>
              </a:rPr>
              <a:t>Améliorer la qualité :</a:t>
            </a:r>
            <a:r>
              <a:rPr b="0" i="0" lang="fr-FR" sz="1800" u="none" cap="none" strike="noStrike">
                <a:solidFill>
                  <a:srgbClr val="004993"/>
                </a:solidFill>
                <a:latin typeface="Open Sans"/>
                <a:ea typeface="Open Sans"/>
                <a:cs typeface="Open Sans"/>
                <a:sym typeface="Open Sans"/>
              </a:rPr>
              <a:t> </a:t>
            </a:r>
            <a:r>
              <a:rPr lang="fr-FR" sz="1800">
                <a:solidFill>
                  <a:srgbClr val="004993"/>
                </a:solidFill>
                <a:latin typeface="Open Sans"/>
                <a:ea typeface="Open Sans"/>
                <a:cs typeface="Open Sans"/>
                <a:sym typeface="Open Sans"/>
              </a:rPr>
              <a:t>t</a:t>
            </a:r>
            <a:r>
              <a:rPr b="0" i="0" lang="fr-FR" sz="1800" u="none" cap="none" strike="noStrike">
                <a:solidFill>
                  <a:srgbClr val="004993"/>
                </a:solidFill>
                <a:latin typeface="Open Sans"/>
                <a:ea typeface="Open Sans"/>
                <a:cs typeface="Open Sans"/>
                <a:sym typeface="Open Sans"/>
              </a:rPr>
              <a:t>out le monde peut contribuer à l'amélioration de la qualité des REL en posant des questions pour les clarifier ; pas d'accès, pas de questions ; pas de questions, pas de doute ; pas de doute, pas d'améliorations.</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t/>
            </a:r>
            <a:endParaRPr b="1"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1" i="0" lang="fr-FR" sz="1800" u="none" cap="none" strike="noStrike">
                <a:solidFill>
                  <a:srgbClr val="004993"/>
                </a:solidFill>
                <a:latin typeface="Open Sans"/>
                <a:ea typeface="Open Sans"/>
                <a:cs typeface="Open Sans"/>
                <a:sym typeface="Open Sans"/>
              </a:rPr>
              <a:t>Repousser les frontières :</a:t>
            </a:r>
            <a:r>
              <a:rPr b="0" i="0" lang="fr-FR" sz="1800" u="none" cap="none" strike="noStrike">
                <a:solidFill>
                  <a:srgbClr val="004993"/>
                </a:solidFill>
                <a:latin typeface="Open Sans"/>
                <a:ea typeface="Open Sans"/>
                <a:cs typeface="Open Sans"/>
                <a:sym typeface="Open Sans"/>
              </a:rPr>
              <a:t> </a:t>
            </a:r>
            <a:r>
              <a:rPr lang="fr-FR" sz="1800">
                <a:solidFill>
                  <a:srgbClr val="004993"/>
                </a:solidFill>
                <a:latin typeface="Open Sans"/>
                <a:ea typeface="Open Sans"/>
                <a:cs typeface="Open Sans"/>
                <a:sym typeface="Open Sans"/>
              </a:rPr>
              <a:t>l</a:t>
            </a:r>
            <a:r>
              <a:rPr b="0" i="0" lang="fr-FR" sz="1800" u="none" cap="none" strike="noStrike">
                <a:solidFill>
                  <a:srgbClr val="004993"/>
                </a:solidFill>
                <a:latin typeface="Open Sans"/>
                <a:ea typeface="Open Sans"/>
                <a:cs typeface="Open Sans"/>
                <a:sym typeface="Open Sans"/>
              </a:rPr>
              <a:t>es REL sont un merveilleux moyen de partager les connaissances au-delà des frontières, ce qui permet des adaptations réellement fonctionnelles pour le niveau local.</a:t>
            </a:r>
            <a:endParaRPr b="1" i="0" sz="1300" u="none" cap="none" strike="noStrike">
              <a:solidFill>
                <a:srgbClr val="004993"/>
              </a:solidFill>
              <a:latin typeface="Open Sans"/>
              <a:ea typeface="Open Sans"/>
              <a:cs typeface="Open Sans"/>
              <a:sym typeface="Open Sans"/>
            </a:endParaRPr>
          </a:p>
        </p:txBody>
      </p:sp>
      <p:cxnSp>
        <p:nvCxnSpPr>
          <p:cNvPr id="518" name="Google Shape;518;p4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19" name="Google Shape;519;p4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0" name="Google Shape;520;p4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43"/>
          <p:cNvSpPr txBox="1"/>
          <p:nvPr/>
        </p:nvSpPr>
        <p:spPr>
          <a:xfrm>
            <a:off x="192050" y="1600700"/>
            <a:ext cx="23661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fr-FR" sz="2500" u="none" cap="none" strike="noStrike">
                <a:solidFill>
                  <a:srgbClr val="FFFFFF"/>
                </a:solidFill>
                <a:latin typeface="Open Sans"/>
                <a:ea typeface="Open Sans"/>
                <a:cs typeface="Open Sans"/>
                <a:sym typeface="Open Sans"/>
              </a:rPr>
              <a:t>Avantages de l'Éducation Ouverte pour tous</a:t>
            </a:r>
            <a:endParaRPr b="1" i="0" sz="25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5" name="Shape 525"/>
        <p:cNvGrpSpPr/>
        <p:nvPr/>
      </p:nvGrpSpPr>
      <p:grpSpPr>
        <a:xfrm>
          <a:off x="0" y="0"/>
          <a:ext cx="0" cy="0"/>
          <a:chOff x="0" y="0"/>
          <a:chExt cx="0" cy="0"/>
        </a:xfrm>
      </p:grpSpPr>
      <p:sp>
        <p:nvSpPr>
          <p:cNvPr id="526" name="Google Shape;526;g30b6ca54da3_0_0"/>
          <p:cNvSpPr txBox="1"/>
          <p:nvPr/>
        </p:nvSpPr>
        <p:spPr>
          <a:xfrm>
            <a:off x="2970500" y="22600"/>
            <a:ext cx="6206700" cy="459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fr-FR" sz="1100" u="none" cap="none" strike="noStrike">
                <a:solidFill>
                  <a:srgbClr val="B9E9F6"/>
                </a:solidFill>
                <a:latin typeface="Open Sans"/>
                <a:ea typeface="Open Sans"/>
                <a:cs typeface="Open Sans"/>
                <a:sym typeface="Open Sans"/>
              </a:rPr>
              <a:t>S</a:t>
            </a:r>
            <a:r>
              <a:rPr b="1" lang="fr-FR" sz="1100">
                <a:solidFill>
                  <a:srgbClr val="B9E9F6"/>
                </a:solidFill>
                <a:latin typeface="Open Sans"/>
                <a:ea typeface="Open Sans"/>
                <a:cs typeface="Open Sans"/>
                <a:sym typeface="Open Sans"/>
              </a:rPr>
              <a:t>outenir la montée en compétences </a:t>
            </a:r>
            <a:r>
              <a:rPr b="1" i="0" lang="fr-FR" sz="1100" u="none" cap="none" strike="noStrike">
                <a:solidFill>
                  <a:srgbClr val="B9E9F6"/>
                </a:solidFill>
                <a:latin typeface="Open Sans"/>
                <a:ea typeface="Open Sans"/>
                <a:cs typeface="Open Sans"/>
                <a:sym typeface="Open Sans"/>
              </a:rPr>
              <a:t>: </a:t>
            </a:r>
            <a:r>
              <a:rPr lang="fr-FR" sz="1100">
                <a:solidFill>
                  <a:srgbClr val="B9E9F6"/>
                </a:solidFill>
                <a:latin typeface="Open Sans"/>
                <a:ea typeface="Open Sans"/>
                <a:cs typeface="Open Sans"/>
                <a:sym typeface="Open Sans"/>
              </a:rPr>
              <a:t>s'engager au niveau d'une bibliothèque, d'une institution, d'un pays ou à l'international dans les REL et la gouvernance de </a:t>
            </a:r>
            <a:r>
              <a:rPr lang="fr-FR" sz="1100">
                <a:solidFill>
                  <a:srgbClr val="B9E9F6"/>
                </a:solidFill>
                <a:latin typeface="Open Sans"/>
                <a:ea typeface="Open Sans"/>
                <a:cs typeface="Open Sans"/>
                <a:sym typeface="Open Sans"/>
              </a:rPr>
              <a:t>l'Éducation</a:t>
            </a:r>
            <a:r>
              <a:rPr lang="fr-FR" sz="1100">
                <a:solidFill>
                  <a:srgbClr val="B9E9F6"/>
                </a:solidFill>
                <a:latin typeface="Open Sans"/>
                <a:ea typeface="Open Sans"/>
                <a:cs typeface="Open Sans"/>
                <a:sym typeface="Open Sans"/>
              </a:rPr>
              <a:t> Ouverte peut représenter une opportunité professionnelle en dehors des domaines d'expertise plus établis ou dits "coeur de métier" (comme la politique documentaire, le catalogage etc).</a:t>
            </a:r>
            <a:endParaRPr b="0"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fr-FR" sz="1100">
                <a:solidFill>
                  <a:srgbClr val="B9E9F6"/>
                </a:solidFill>
                <a:latin typeface="Open Sans"/>
                <a:ea typeface="Open Sans"/>
                <a:cs typeface="Open Sans"/>
                <a:sym typeface="Open Sans"/>
              </a:rPr>
              <a:t>Être</a:t>
            </a:r>
            <a:r>
              <a:rPr b="1" lang="fr-FR" sz="1100">
                <a:solidFill>
                  <a:srgbClr val="B9E9F6"/>
                </a:solidFill>
                <a:latin typeface="Open Sans"/>
                <a:ea typeface="Open Sans"/>
                <a:cs typeface="Open Sans"/>
                <a:sym typeface="Open Sans"/>
              </a:rPr>
              <a:t> reconnus comme partenaires de confiance </a:t>
            </a:r>
            <a:r>
              <a:rPr b="1" i="0" lang="fr-FR" sz="1100" u="none" cap="none" strike="noStrike">
                <a:solidFill>
                  <a:srgbClr val="B9E9F6"/>
                </a:solidFill>
                <a:latin typeface="Open Sans"/>
                <a:ea typeface="Open Sans"/>
                <a:cs typeface="Open Sans"/>
                <a:sym typeface="Open Sans"/>
              </a:rPr>
              <a:t>:</a:t>
            </a:r>
            <a:r>
              <a:rPr b="0" i="0" lang="fr-FR" sz="1100" u="none" cap="none" strike="noStrike">
                <a:solidFill>
                  <a:srgbClr val="B9E9F6"/>
                </a:solidFill>
                <a:latin typeface="Open Sans"/>
                <a:ea typeface="Open Sans"/>
                <a:cs typeface="Open Sans"/>
                <a:sym typeface="Open Sans"/>
              </a:rPr>
              <a:t> </a:t>
            </a:r>
            <a:r>
              <a:rPr lang="fr-FR" sz="1100">
                <a:solidFill>
                  <a:srgbClr val="B9E9F6"/>
                </a:solidFill>
                <a:latin typeface="Open Sans"/>
                <a:ea typeface="Open Sans"/>
                <a:cs typeface="Open Sans"/>
                <a:sym typeface="Open Sans"/>
              </a:rPr>
              <a:t>grâce à leur expertise dans la pédagogie ouverte et les licences ouvertes, les bibliothécaires sont reconnus par les formateurs et les chercheurs comme des collaborateurs fiables pour trouver, adapter et créer des ressources éducatives de qualité.</a:t>
            </a:r>
            <a:endParaRPr b="0"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fr-FR" sz="1100">
                <a:solidFill>
                  <a:srgbClr val="B9E9F6"/>
                </a:solidFill>
                <a:latin typeface="Open Sans"/>
                <a:ea typeface="Open Sans"/>
                <a:cs typeface="Open Sans"/>
                <a:sym typeface="Open Sans"/>
              </a:rPr>
              <a:t>Développer des synergies avec la Science Ouverte </a:t>
            </a:r>
            <a:r>
              <a:rPr b="1" i="0" lang="fr-FR" sz="1100" u="none" cap="none" strike="noStrike">
                <a:solidFill>
                  <a:srgbClr val="B9E9F6"/>
                </a:solidFill>
                <a:latin typeface="Open Sans"/>
                <a:ea typeface="Open Sans"/>
                <a:cs typeface="Open Sans"/>
                <a:sym typeface="Open Sans"/>
              </a:rPr>
              <a:t>:</a:t>
            </a:r>
            <a:r>
              <a:rPr b="0" i="0" lang="fr-FR" sz="1100" u="none" cap="none" strike="noStrike">
                <a:solidFill>
                  <a:srgbClr val="B9E9F6"/>
                </a:solidFill>
                <a:latin typeface="Open Sans"/>
                <a:ea typeface="Open Sans"/>
                <a:cs typeface="Open Sans"/>
                <a:sym typeface="Open Sans"/>
              </a:rPr>
              <a:t> </a:t>
            </a:r>
            <a:r>
              <a:rPr lang="fr-FR" sz="1100">
                <a:solidFill>
                  <a:srgbClr val="B9E9F6"/>
                </a:solidFill>
                <a:latin typeface="Open Sans"/>
                <a:ea typeface="Open Sans"/>
                <a:cs typeface="Open Sans"/>
                <a:sym typeface="Open Sans"/>
              </a:rPr>
              <a:t>la Science Ouverte et </a:t>
            </a:r>
            <a:r>
              <a:rPr lang="fr-FR" sz="1100">
                <a:solidFill>
                  <a:srgbClr val="B9E9F6"/>
                </a:solidFill>
                <a:latin typeface="Open Sans"/>
                <a:ea typeface="Open Sans"/>
                <a:cs typeface="Open Sans"/>
                <a:sym typeface="Open Sans"/>
              </a:rPr>
              <a:t>l'Éducation</a:t>
            </a:r>
            <a:r>
              <a:rPr lang="fr-FR" sz="1100">
                <a:solidFill>
                  <a:srgbClr val="B9E9F6"/>
                </a:solidFill>
                <a:latin typeface="Open Sans"/>
                <a:ea typeface="Open Sans"/>
                <a:cs typeface="Open Sans"/>
                <a:sym typeface="Open Sans"/>
              </a:rPr>
              <a:t> Ouverte sont souvent des champs séparés et les connaissances sont détenues par des professionnels différents. Les bibliothécaires peuvent établir des liens entre ces deux domaines grâce à une approche plus globale de l'Open, favorisant ainsi une culture de l'ouverture au sein de l'institution ou de la communauté universitaire.</a:t>
            </a:r>
            <a:endParaRPr b="0"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fr-FR" sz="1100">
                <a:solidFill>
                  <a:srgbClr val="B9E9F6"/>
                </a:solidFill>
                <a:latin typeface="Open Sans"/>
                <a:ea typeface="Open Sans"/>
                <a:cs typeface="Open Sans"/>
                <a:sym typeface="Open Sans"/>
              </a:rPr>
              <a:t>Promouvoir la collaboration et le partage des connaissances </a:t>
            </a:r>
            <a:r>
              <a:rPr b="1" i="0" lang="fr-FR" sz="1100" u="none" cap="none" strike="noStrike">
                <a:solidFill>
                  <a:srgbClr val="B9E9F6"/>
                </a:solidFill>
                <a:latin typeface="Open Sans"/>
                <a:ea typeface="Open Sans"/>
                <a:cs typeface="Open Sans"/>
                <a:sym typeface="Open Sans"/>
              </a:rPr>
              <a:t>:</a:t>
            </a:r>
            <a:r>
              <a:rPr b="0" i="0" lang="fr-FR" sz="1100" u="none" cap="none" strike="noStrike">
                <a:solidFill>
                  <a:srgbClr val="B9E9F6"/>
                </a:solidFill>
                <a:latin typeface="Open Sans"/>
                <a:ea typeface="Open Sans"/>
                <a:cs typeface="Open Sans"/>
                <a:sym typeface="Open Sans"/>
              </a:rPr>
              <a:t> </a:t>
            </a:r>
            <a:r>
              <a:rPr lang="fr-FR" sz="1100">
                <a:solidFill>
                  <a:srgbClr val="B9E9F6"/>
                </a:solidFill>
                <a:latin typeface="Open Sans"/>
                <a:ea typeface="Open Sans"/>
                <a:cs typeface="Open Sans"/>
                <a:sym typeface="Open Sans"/>
              </a:rPr>
              <a:t>le rôle des bibliothécaires est crucial pour faciliter la collaboration, car ils signalent des ressources ouvertes, organisent des sessions de formation et des ateliers sur des sujets liés à l'Éducation Ouverte et encouragent les communautés de pratique autour de cette thématique, ce qui a également pour effet de développer leurs propres réseaux professionnels.</a:t>
            </a:r>
            <a:endParaRPr b="0" i="0" sz="11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i="0" lang="fr-FR" sz="1100" u="none" cap="none" strike="noStrike">
                <a:solidFill>
                  <a:srgbClr val="B9E9F6"/>
                </a:solidFill>
                <a:latin typeface="Open Sans"/>
                <a:ea typeface="Open Sans"/>
                <a:cs typeface="Open Sans"/>
                <a:sym typeface="Open Sans"/>
              </a:rPr>
              <a:t>Réduire les coûts : </a:t>
            </a:r>
            <a:r>
              <a:rPr lang="fr-FR" sz="1100">
                <a:solidFill>
                  <a:srgbClr val="B9E9F6"/>
                </a:solidFill>
                <a:latin typeface="Open Sans"/>
                <a:ea typeface="Open Sans"/>
                <a:cs typeface="Open Sans"/>
                <a:sym typeface="Open Sans"/>
              </a:rPr>
              <a:t>maîtriser le budget des bibliothèques en réduisant l'achat de licences coûteuses et restrictives pour accéder aux publications commerciales, et en conseillant des alternatives en REL auprès des enseignants et des étudiants. Cet avantage participe, à long terme, à orienter les budgets des bibliothèques et des universités vers l'accès libre.</a:t>
            </a:r>
            <a:endParaRPr b="0" i="0" sz="1100" u="none" cap="none" strike="noStrike">
              <a:solidFill>
                <a:srgbClr val="B9E9F6"/>
              </a:solidFill>
              <a:latin typeface="Arial"/>
              <a:ea typeface="Arial"/>
              <a:cs typeface="Arial"/>
              <a:sym typeface="Arial"/>
            </a:endParaRPr>
          </a:p>
        </p:txBody>
      </p:sp>
      <p:sp>
        <p:nvSpPr>
          <p:cNvPr id="527" name="Google Shape;527;g30b6ca54da3_0_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g30b6ca54da3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g30b6ca54da3_0_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g30b6ca54da3_0_0"/>
          <p:cNvSpPr txBox="1"/>
          <p:nvPr/>
        </p:nvSpPr>
        <p:spPr>
          <a:xfrm>
            <a:off x="0" y="1446700"/>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fr-FR" sz="2600">
                <a:solidFill>
                  <a:srgbClr val="004993"/>
                </a:solidFill>
                <a:latin typeface="Open Sans"/>
                <a:ea typeface="Open Sans"/>
                <a:cs typeface="Open Sans"/>
                <a:sym typeface="Open Sans"/>
              </a:rPr>
              <a:t>Avantages de </a:t>
            </a:r>
            <a:r>
              <a:rPr b="1" lang="fr-FR" sz="2600">
                <a:solidFill>
                  <a:srgbClr val="004993"/>
                </a:solidFill>
                <a:latin typeface="Open Sans"/>
                <a:ea typeface="Open Sans"/>
                <a:cs typeface="Open Sans"/>
                <a:sym typeface="Open Sans"/>
              </a:rPr>
              <a:t>l'Éducation</a:t>
            </a:r>
            <a:r>
              <a:rPr b="1" lang="fr-FR" sz="2600">
                <a:solidFill>
                  <a:srgbClr val="004993"/>
                </a:solidFill>
                <a:latin typeface="Open Sans"/>
                <a:ea typeface="Open Sans"/>
                <a:cs typeface="Open Sans"/>
                <a:sym typeface="Open Sans"/>
              </a:rPr>
              <a:t> ouverte pour les </a:t>
            </a:r>
            <a:r>
              <a:rPr b="1" lang="fr-FR" sz="2600">
                <a:solidFill>
                  <a:srgbClr val="FFDE59"/>
                </a:solidFill>
                <a:latin typeface="Open Sans"/>
                <a:ea typeface="Open Sans"/>
                <a:cs typeface="Open Sans"/>
                <a:sym typeface="Open Sans"/>
              </a:rPr>
              <a:t>bibliothécaires</a:t>
            </a:r>
            <a:r>
              <a:rPr b="1" i="0" lang="fr-FR" sz="2600" u="none" cap="none" strike="noStrike">
                <a:solidFill>
                  <a:srgbClr val="004993"/>
                </a:solidFill>
                <a:latin typeface="Open Sans"/>
                <a:ea typeface="Open Sans"/>
                <a:cs typeface="Open Sans"/>
                <a:sym typeface="Open Sans"/>
              </a:rPr>
              <a:t> </a:t>
            </a:r>
            <a:endParaRPr b="1" i="0" sz="2600" u="none" cap="none" strike="noStrike">
              <a:solidFill>
                <a:srgbClr val="FFDE59"/>
              </a:solidFill>
              <a:latin typeface="Open Sans"/>
              <a:ea typeface="Open Sans"/>
              <a:cs typeface="Open Sans"/>
              <a:sym typeface="Open Sans"/>
            </a:endParaRPr>
          </a:p>
        </p:txBody>
      </p:sp>
      <p:cxnSp>
        <p:nvCxnSpPr>
          <p:cNvPr id="531" name="Google Shape;531;g30b6ca54da3_0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2" name="Google Shape;532;g30b6ca54da3_0_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6" name="Shape 536"/>
        <p:cNvGrpSpPr/>
        <p:nvPr/>
      </p:nvGrpSpPr>
      <p:grpSpPr>
        <a:xfrm>
          <a:off x="0" y="0"/>
          <a:ext cx="0" cy="0"/>
          <a:chOff x="0" y="0"/>
          <a:chExt cx="0" cy="0"/>
        </a:xfrm>
      </p:grpSpPr>
      <p:sp>
        <p:nvSpPr>
          <p:cNvPr id="537" name="Google Shape;537;g30b6ca54da3_0_1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g30b6ca54da3_0_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g30b6ca54da3_0_10"/>
          <p:cNvSpPr txBox="1"/>
          <p:nvPr/>
        </p:nvSpPr>
        <p:spPr>
          <a:xfrm>
            <a:off x="3222925" y="395350"/>
            <a:ext cx="5755500" cy="372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fr-FR" sz="2300" u="none" cap="none" strike="noStrike">
                <a:solidFill>
                  <a:srgbClr val="B9E9F6"/>
                </a:solidFill>
                <a:latin typeface="Open Sans"/>
                <a:ea typeface="Open Sans"/>
                <a:cs typeface="Open Sans"/>
                <a:sym typeface="Open Sans"/>
              </a:rPr>
              <a:t>S</a:t>
            </a:r>
            <a:r>
              <a:rPr b="1" lang="fr-FR" sz="2300">
                <a:solidFill>
                  <a:srgbClr val="B9E9F6"/>
                </a:solidFill>
                <a:latin typeface="Open Sans"/>
                <a:ea typeface="Open Sans"/>
                <a:cs typeface="Open Sans"/>
                <a:sym typeface="Open Sans"/>
              </a:rPr>
              <a:t>outenir la montée en compétences</a:t>
            </a:r>
            <a:r>
              <a:rPr b="1" i="0" lang="fr-FR" sz="2300" u="none" cap="none" strike="noStrike">
                <a:solidFill>
                  <a:srgbClr val="B9E9F6"/>
                </a:solidFill>
                <a:latin typeface="Open Sans"/>
                <a:ea typeface="Open Sans"/>
                <a:cs typeface="Open Sans"/>
                <a:sym typeface="Open Sans"/>
              </a:rPr>
              <a:t> : </a:t>
            </a:r>
            <a:r>
              <a:rPr lang="fr-FR" sz="2300">
                <a:solidFill>
                  <a:srgbClr val="B9E9F6"/>
                </a:solidFill>
                <a:latin typeface="Open Sans"/>
                <a:ea typeface="Open Sans"/>
                <a:cs typeface="Open Sans"/>
                <a:sym typeface="Open Sans"/>
              </a:rPr>
              <a:t>s'engager au niveau d'une bibliothèque, d'une institution, d'un pays ou à l'international dans les REL et la gouvernance de </a:t>
            </a:r>
            <a:r>
              <a:rPr lang="fr-FR" sz="2300">
                <a:solidFill>
                  <a:srgbClr val="B9E9F6"/>
                </a:solidFill>
                <a:latin typeface="Open Sans"/>
                <a:ea typeface="Open Sans"/>
                <a:cs typeface="Open Sans"/>
                <a:sym typeface="Open Sans"/>
              </a:rPr>
              <a:t>l'Éducation</a:t>
            </a:r>
            <a:r>
              <a:rPr lang="fr-FR" sz="2300">
                <a:solidFill>
                  <a:srgbClr val="B9E9F6"/>
                </a:solidFill>
                <a:latin typeface="Open Sans"/>
                <a:ea typeface="Open Sans"/>
                <a:cs typeface="Open Sans"/>
                <a:sym typeface="Open Sans"/>
              </a:rPr>
              <a:t> Ouverte peut représenter une opportunité professionnelle en dehors des domaines d'expertise plus établis ou dits "coeur de métier" (comme la politique documentaire, le catalogage etc). </a:t>
            </a:r>
            <a:endParaRPr b="0" i="0" sz="2300" u="none" cap="none" strike="noStrike">
              <a:solidFill>
                <a:srgbClr val="B9E9F6"/>
              </a:solidFill>
              <a:latin typeface="Arial"/>
              <a:ea typeface="Arial"/>
              <a:cs typeface="Arial"/>
              <a:sym typeface="Arial"/>
            </a:endParaRPr>
          </a:p>
        </p:txBody>
      </p:sp>
      <p:sp>
        <p:nvSpPr>
          <p:cNvPr id="540" name="Google Shape;540;g30b6ca54da3_0_1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1" name="Google Shape;541;g30b6ca54da3_0_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2" name="Google Shape;542;g30b6ca54da3_0_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3" name="Google Shape;543;g30b6ca54da3_0_10"/>
          <p:cNvSpPr txBox="1"/>
          <p:nvPr/>
        </p:nvSpPr>
        <p:spPr>
          <a:xfrm>
            <a:off x="0" y="1446700"/>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fr-FR" sz="2600">
                <a:solidFill>
                  <a:srgbClr val="004993"/>
                </a:solidFill>
                <a:latin typeface="Open Sans"/>
                <a:ea typeface="Open Sans"/>
                <a:cs typeface="Open Sans"/>
                <a:sym typeface="Open Sans"/>
              </a:rPr>
              <a:t>A</a:t>
            </a:r>
            <a:r>
              <a:rPr b="1" lang="fr-FR" sz="2600">
                <a:solidFill>
                  <a:srgbClr val="004993"/>
                </a:solidFill>
                <a:latin typeface="Open Sans"/>
                <a:ea typeface="Open Sans"/>
                <a:cs typeface="Open Sans"/>
                <a:sym typeface="Open Sans"/>
              </a:rPr>
              <a:t>vantages de l'Éducation ouverte pour les </a:t>
            </a:r>
            <a:r>
              <a:rPr b="1" lang="fr-FR" sz="2600">
                <a:solidFill>
                  <a:srgbClr val="FFDE59"/>
                </a:solidFill>
                <a:latin typeface="Open Sans"/>
                <a:ea typeface="Open Sans"/>
                <a:cs typeface="Open Sans"/>
                <a:sym typeface="Open Sans"/>
              </a:rPr>
              <a:t>bibliothécaires</a:t>
            </a:r>
            <a:r>
              <a:rPr b="1" i="0" lang="fr-FR" sz="2600" u="none" cap="none" strike="noStrike">
                <a:solidFill>
                  <a:srgbClr val="004993"/>
                </a:solidFill>
                <a:latin typeface="Open Sans"/>
                <a:ea typeface="Open Sans"/>
                <a:cs typeface="Open Sans"/>
                <a:sym typeface="Open Sans"/>
              </a:rPr>
              <a:t>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7" name="Shape 547"/>
        <p:cNvGrpSpPr/>
        <p:nvPr/>
      </p:nvGrpSpPr>
      <p:grpSpPr>
        <a:xfrm>
          <a:off x="0" y="0"/>
          <a:ext cx="0" cy="0"/>
          <a:chOff x="0" y="0"/>
          <a:chExt cx="0" cy="0"/>
        </a:xfrm>
      </p:grpSpPr>
      <p:sp>
        <p:nvSpPr>
          <p:cNvPr id="548" name="Google Shape;548;g30b6ca54da3_0_2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g30b6ca54da3_0_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g30b6ca54da3_0_20"/>
          <p:cNvSpPr txBox="1"/>
          <p:nvPr/>
        </p:nvSpPr>
        <p:spPr>
          <a:xfrm>
            <a:off x="3218450" y="741975"/>
            <a:ext cx="55743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fr-FR" sz="2300">
                <a:solidFill>
                  <a:srgbClr val="B9E9F6"/>
                </a:solidFill>
                <a:latin typeface="Open Sans"/>
                <a:ea typeface="Open Sans"/>
                <a:cs typeface="Open Sans"/>
                <a:sym typeface="Open Sans"/>
              </a:rPr>
              <a:t>Être</a:t>
            </a:r>
            <a:r>
              <a:rPr b="1" lang="fr-FR" sz="2300">
                <a:solidFill>
                  <a:srgbClr val="B9E9F6"/>
                </a:solidFill>
                <a:latin typeface="Open Sans"/>
                <a:ea typeface="Open Sans"/>
                <a:cs typeface="Open Sans"/>
                <a:sym typeface="Open Sans"/>
              </a:rPr>
              <a:t> reconnus comme partenaires de confiance</a:t>
            </a:r>
            <a:r>
              <a:rPr b="1" i="0" lang="fr-FR" sz="2300" u="none" cap="none" strike="noStrike">
                <a:solidFill>
                  <a:srgbClr val="B9E9F6"/>
                </a:solidFill>
                <a:latin typeface="Open Sans"/>
                <a:ea typeface="Open Sans"/>
                <a:cs typeface="Open Sans"/>
                <a:sym typeface="Open Sans"/>
              </a:rPr>
              <a:t> :</a:t>
            </a:r>
            <a:r>
              <a:rPr b="0" i="0" lang="fr-FR" sz="2300" u="none" cap="none" strike="noStrike">
                <a:solidFill>
                  <a:srgbClr val="B9E9F6"/>
                </a:solidFill>
                <a:latin typeface="Open Sans"/>
                <a:ea typeface="Open Sans"/>
                <a:cs typeface="Open Sans"/>
                <a:sym typeface="Open Sans"/>
              </a:rPr>
              <a:t> </a:t>
            </a:r>
            <a:r>
              <a:rPr lang="fr-FR" sz="2300">
                <a:solidFill>
                  <a:srgbClr val="B9E9F6"/>
                </a:solidFill>
                <a:latin typeface="Open Sans"/>
                <a:ea typeface="Open Sans"/>
                <a:cs typeface="Open Sans"/>
                <a:sym typeface="Open Sans"/>
              </a:rPr>
              <a:t>grâce à leur expertise dans la pédagogie ouverte et les licences ouvertes, les bibliothécaires sont reconnus par les formateurs et les chercheurs comme des collaborateurs fiables pour trouver, adapter et créer des ressources éducatives de qualité.</a:t>
            </a:r>
            <a:endParaRPr b="0" i="0" sz="2300" u="none" cap="none" strike="noStrike">
              <a:solidFill>
                <a:srgbClr val="B9E9F6"/>
              </a:solidFill>
              <a:latin typeface="Arial"/>
              <a:ea typeface="Arial"/>
              <a:cs typeface="Arial"/>
              <a:sym typeface="Arial"/>
            </a:endParaRPr>
          </a:p>
        </p:txBody>
      </p:sp>
      <p:sp>
        <p:nvSpPr>
          <p:cNvPr id="551" name="Google Shape;551;g30b6ca54da3_0_2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2" name="Google Shape;552;g30b6ca54da3_0_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3" name="Google Shape;553;g30b6ca54da3_0_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4" name="Google Shape;554;g30b6ca54da3_0_20"/>
          <p:cNvSpPr txBox="1"/>
          <p:nvPr/>
        </p:nvSpPr>
        <p:spPr>
          <a:xfrm>
            <a:off x="0" y="1446700"/>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fr-FR" sz="2600">
                <a:solidFill>
                  <a:srgbClr val="004993"/>
                </a:solidFill>
                <a:latin typeface="Open Sans"/>
                <a:ea typeface="Open Sans"/>
                <a:cs typeface="Open Sans"/>
                <a:sym typeface="Open Sans"/>
              </a:rPr>
              <a:t>A</a:t>
            </a:r>
            <a:r>
              <a:rPr b="1" lang="fr-FR" sz="2600">
                <a:solidFill>
                  <a:srgbClr val="004993"/>
                </a:solidFill>
                <a:latin typeface="Open Sans"/>
                <a:ea typeface="Open Sans"/>
                <a:cs typeface="Open Sans"/>
                <a:sym typeface="Open Sans"/>
              </a:rPr>
              <a:t>vantages de l'Éducation ouverte pour les </a:t>
            </a:r>
            <a:r>
              <a:rPr b="1" lang="fr-FR" sz="2600">
                <a:solidFill>
                  <a:srgbClr val="FFDE59"/>
                </a:solidFill>
                <a:latin typeface="Open Sans"/>
                <a:ea typeface="Open Sans"/>
                <a:cs typeface="Open Sans"/>
                <a:sym typeface="Open Sans"/>
              </a:rPr>
              <a:t>bibliothécaires</a:t>
            </a:r>
            <a:r>
              <a:rPr b="1" i="0" lang="fr-FR" sz="2600" u="none" cap="none" strike="noStrike">
                <a:solidFill>
                  <a:srgbClr val="004993"/>
                </a:solidFill>
                <a:latin typeface="Open Sans"/>
                <a:ea typeface="Open Sans"/>
                <a:cs typeface="Open Sans"/>
                <a:sym typeface="Open Sans"/>
              </a:rPr>
              <a:t>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8" name="Shape 558"/>
        <p:cNvGrpSpPr/>
        <p:nvPr/>
      </p:nvGrpSpPr>
      <p:grpSpPr>
        <a:xfrm>
          <a:off x="0" y="0"/>
          <a:ext cx="0" cy="0"/>
          <a:chOff x="0" y="0"/>
          <a:chExt cx="0" cy="0"/>
        </a:xfrm>
      </p:grpSpPr>
      <p:sp>
        <p:nvSpPr>
          <p:cNvPr id="559" name="Google Shape;559;g30b6ca54da3_0_3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g30b6ca54da3_0_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g30b6ca54da3_0_30"/>
          <p:cNvSpPr txBox="1"/>
          <p:nvPr/>
        </p:nvSpPr>
        <p:spPr>
          <a:xfrm>
            <a:off x="3154400" y="245850"/>
            <a:ext cx="5876700" cy="4079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fr-FR" sz="2300">
                <a:solidFill>
                  <a:srgbClr val="B9E9F6"/>
                </a:solidFill>
                <a:latin typeface="Open Sans"/>
                <a:ea typeface="Open Sans"/>
                <a:cs typeface="Open Sans"/>
                <a:sym typeface="Open Sans"/>
              </a:rPr>
              <a:t>Développer des synergies avec la Science Ouverte </a:t>
            </a:r>
            <a:r>
              <a:rPr b="1" i="0" lang="fr-FR" sz="2300" u="none" cap="none" strike="noStrike">
                <a:solidFill>
                  <a:srgbClr val="B9E9F6"/>
                </a:solidFill>
                <a:latin typeface="Open Sans"/>
                <a:ea typeface="Open Sans"/>
                <a:cs typeface="Open Sans"/>
                <a:sym typeface="Open Sans"/>
              </a:rPr>
              <a:t>:</a:t>
            </a:r>
            <a:r>
              <a:rPr b="0" i="0" lang="fr-FR" sz="2300" u="none" cap="none" strike="noStrike">
                <a:solidFill>
                  <a:srgbClr val="B9E9F6"/>
                </a:solidFill>
                <a:latin typeface="Open Sans"/>
                <a:ea typeface="Open Sans"/>
                <a:cs typeface="Open Sans"/>
                <a:sym typeface="Open Sans"/>
              </a:rPr>
              <a:t> </a:t>
            </a:r>
            <a:r>
              <a:rPr lang="fr-FR" sz="2300">
                <a:solidFill>
                  <a:srgbClr val="B9E9F6"/>
                </a:solidFill>
                <a:latin typeface="Open Sans"/>
                <a:ea typeface="Open Sans"/>
                <a:cs typeface="Open Sans"/>
                <a:sym typeface="Open Sans"/>
              </a:rPr>
              <a:t>la Science Ouverte et l'Éducation Ouverte sont souvent des champs séparés et les connaissances sont détenues par des professionnels différents. Les bibliothécaires peuvent établir des liens entre ces deux domaines grâce à une approche plus globale de l'Open, favorisant ainsi une culture de l'ouverture au sein de l'institution ou de la communauté universitaire.</a:t>
            </a:r>
            <a:endParaRPr b="0" i="0" sz="2300" u="none" cap="none" strike="noStrike">
              <a:solidFill>
                <a:srgbClr val="B9E9F6"/>
              </a:solidFill>
              <a:latin typeface="Arial"/>
              <a:ea typeface="Arial"/>
              <a:cs typeface="Arial"/>
              <a:sym typeface="Arial"/>
            </a:endParaRPr>
          </a:p>
        </p:txBody>
      </p:sp>
      <p:sp>
        <p:nvSpPr>
          <p:cNvPr id="562" name="Google Shape;562;g30b6ca54da3_0_3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3" name="Google Shape;563;g30b6ca54da3_0_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4" name="Google Shape;564;g30b6ca54da3_0_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5" name="Google Shape;565;g30b6ca54da3_0_30"/>
          <p:cNvSpPr txBox="1"/>
          <p:nvPr/>
        </p:nvSpPr>
        <p:spPr>
          <a:xfrm>
            <a:off x="0" y="1446700"/>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fr-FR" sz="2600">
                <a:solidFill>
                  <a:srgbClr val="004993"/>
                </a:solidFill>
                <a:latin typeface="Open Sans"/>
                <a:ea typeface="Open Sans"/>
                <a:cs typeface="Open Sans"/>
                <a:sym typeface="Open Sans"/>
              </a:rPr>
              <a:t>Avantages de l'Éducation ouverte pour les </a:t>
            </a:r>
            <a:r>
              <a:rPr b="1" lang="fr-FR" sz="2600">
                <a:solidFill>
                  <a:srgbClr val="FFDE59"/>
                </a:solidFill>
                <a:latin typeface="Open Sans"/>
                <a:ea typeface="Open Sans"/>
                <a:cs typeface="Open Sans"/>
                <a:sym typeface="Open Sans"/>
              </a:rPr>
              <a:t>bibliothécaires</a:t>
            </a:r>
            <a:r>
              <a:rPr b="1" i="0" lang="fr-FR" sz="2600" u="none" cap="none" strike="noStrike">
                <a:solidFill>
                  <a:srgbClr val="004993"/>
                </a:solidFill>
                <a:latin typeface="Open Sans"/>
                <a:ea typeface="Open Sans"/>
                <a:cs typeface="Open Sans"/>
                <a:sym typeface="Open Sans"/>
              </a:rPr>
              <a:t>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69" name="Shape 569"/>
        <p:cNvGrpSpPr/>
        <p:nvPr/>
      </p:nvGrpSpPr>
      <p:grpSpPr>
        <a:xfrm>
          <a:off x="0" y="0"/>
          <a:ext cx="0" cy="0"/>
          <a:chOff x="0" y="0"/>
          <a:chExt cx="0" cy="0"/>
        </a:xfrm>
      </p:grpSpPr>
      <p:sp>
        <p:nvSpPr>
          <p:cNvPr id="570" name="Google Shape;570;g30b6ca54da3_0_4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g30b6ca54da3_0_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g30b6ca54da3_0_40"/>
          <p:cNvSpPr txBox="1"/>
          <p:nvPr/>
        </p:nvSpPr>
        <p:spPr>
          <a:xfrm>
            <a:off x="3139750" y="222025"/>
            <a:ext cx="5928000" cy="4079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fr-FR" sz="2300">
                <a:solidFill>
                  <a:srgbClr val="B9E9F6"/>
                </a:solidFill>
                <a:latin typeface="Open Sans"/>
                <a:ea typeface="Open Sans"/>
                <a:cs typeface="Open Sans"/>
                <a:sym typeface="Open Sans"/>
              </a:rPr>
              <a:t>Promouvoir la collaboration et le partage des connaissances </a:t>
            </a:r>
            <a:r>
              <a:rPr b="1" i="0" lang="fr-FR" sz="2300" u="none" cap="none" strike="noStrike">
                <a:solidFill>
                  <a:srgbClr val="B9E9F6"/>
                </a:solidFill>
                <a:latin typeface="Open Sans"/>
                <a:ea typeface="Open Sans"/>
                <a:cs typeface="Open Sans"/>
                <a:sym typeface="Open Sans"/>
              </a:rPr>
              <a:t>:</a:t>
            </a:r>
            <a:r>
              <a:rPr b="0" i="0" lang="fr-FR" sz="2300" u="none" cap="none" strike="noStrike">
                <a:solidFill>
                  <a:srgbClr val="B9E9F6"/>
                </a:solidFill>
                <a:latin typeface="Open Sans"/>
                <a:ea typeface="Open Sans"/>
                <a:cs typeface="Open Sans"/>
                <a:sym typeface="Open Sans"/>
              </a:rPr>
              <a:t> </a:t>
            </a:r>
            <a:r>
              <a:rPr lang="fr-FR" sz="2300">
                <a:solidFill>
                  <a:srgbClr val="B9E9F6"/>
                </a:solidFill>
                <a:latin typeface="Open Sans"/>
                <a:ea typeface="Open Sans"/>
                <a:cs typeface="Open Sans"/>
                <a:sym typeface="Open Sans"/>
              </a:rPr>
              <a:t>le rôle des bibliothécaires est crucial pour faciliter la collaboration, car ils signalent des ressources ouvertes, organisent des sessions de formation et des ateliers sur des sujets liés à l'Éducation ouverte et encouragent les communautés de pratique autour de cette thématique, ce qui a également pour effet de développer leurs propres réseaux professionnels.</a:t>
            </a:r>
            <a:endParaRPr sz="2400">
              <a:solidFill>
                <a:srgbClr val="B9E9F6"/>
              </a:solidFill>
              <a:latin typeface="Open Sans"/>
              <a:ea typeface="Open Sans"/>
              <a:cs typeface="Open Sans"/>
              <a:sym typeface="Open Sans"/>
            </a:endParaRPr>
          </a:p>
        </p:txBody>
      </p:sp>
      <p:sp>
        <p:nvSpPr>
          <p:cNvPr id="573" name="Google Shape;573;g30b6ca54da3_0_4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4" name="Google Shape;574;g30b6ca54da3_0_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5" name="Google Shape;575;g30b6ca54da3_0_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6" name="Google Shape;576;g30b6ca54da3_0_40"/>
          <p:cNvSpPr txBox="1"/>
          <p:nvPr/>
        </p:nvSpPr>
        <p:spPr>
          <a:xfrm>
            <a:off x="0" y="1446700"/>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fr-FR" sz="2600">
                <a:solidFill>
                  <a:srgbClr val="004993"/>
                </a:solidFill>
                <a:latin typeface="Open Sans"/>
                <a:ea typeface="Open Sans"/>
                <a:cs typeface="Open Sans"/>
                <a:sym typeface="Open Sans"/>
              </a:rPr>
              <a:t>A</a:t>
            </a:r>
            <a:r>
              <a:rPr b="1" lang="fr-FR" sz="2600">
                <a:solidFill>
                  <a:srgbClr val="004993"/>
                </a:solidFill>
                <a:latin typeface="Open Sans"/>
                <a:ea typeface="Open Sans"/>
                <a:cs typeface="Open Sans"/>
                <a:sym typeface="Open Sans"/>
              </a:rPr>
              <a:t>vantages de l'Éducation ouverte pour les </a:t>
            </a:r>
            <a:r>
              <a:rPr b="1" lang="fr-FR" sz="2600">
                <a:solidFill>
                  <a:srgbClr val="FFDE59"/>
                </a:solidFill>
                <a:latin typeface="Open Sans"/>
                <a:ea typeface="Open Sans"/>
                <a:cs typeface="Open Sans"/>
                <a:sym typeface="Open Sans"/>
              </a:rPr>
              <a:t>bibliothécaires</a:t>
            </a:r>
            <a:r>
              <a:rPr b="1" i="0" lang="fr-FR" sz="2600" u="none" cap="none" strike="noStrike">
                <a:solidFill>
                  <a:srgbClr val="004993"/>
                </a:solidFill>
                <a:latin typeface="Open Sans"/>
                <a:ea typeface="Open Sans"/>
                <a:cs typeface="Open Sans"/>
                <a:sym typeface="Open Sans"/>
              </a:rPr>
              <a:t>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0" name="Shape 580"/>
        <p:cNvGrpSpPr/>
        <p:nvPr/>
      </p:nvGrpSpPr>
      <p:grpSpPr>
        <a:xfrm>
          <a:off x="0" y="0"/>
          <a:ext cx="0" cy="0"/>
          <a:chOff x="0" y="0"/>
          <a:chExt cx="0" cy="0"/>
        </a:xfrm>
      </p:grpSpPr>
      <p:sp>
        <p:nvSpPr>
          <p:cNvPr id="581" name="Google Shape;581;g30b6ca54da3_0_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g30b6ca54da3_0_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g30b6ca54da3_0_50"/>
          <p:cNvSpPr txBox="1"/>
          <p:nvPr/>
        </p:nvSpPr>
        <p:spPr>
          <a:xfrm>
            <a:off x="3188825" y="482850"/>
            <a:ext cx="5574300" cy="372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fr-FR" sz="2300" u="none" cap="none" strike="noStrike">
                <a:solidFill>
                  <a:srgbClr val="B9E9F6"/>
                </a:solidFill>
                <a:latin typeface="Open Sans"/>
                <a:ea typeface="Open Sans"/>
                <a:cs typeface="Open Sans"/>
                <a:sym typeface="Open Sans"/>
              </a:rPr>
              <a:t>R</a:t>
            </a:r>
            <a:r>
              <a:rPr b="1" lang="fr-FR" sz="2300">
                <a:solidFill>
                  <a:srgbClr val="B9E9F6"/>
                </a:solidFill>
                <a:latin typeface="Open Sans"/>
                <a:ea typeface="Open Sans"/>
                <a:cs typeface="Open Sans"/>
                <a:sym typeface="Open Sans"/>
              </a:rPr>
              <a:t>éduire les coûts </a:t>
            </a:r>
            <a:r>
              <a:rPr b="1" i="0" lang="fr-FR" sz="2300" u="none" cap="none" strike="noStrike">
                <a:solidFill>
                  <a:srgbClr val="B9E9F6"/>
                </a:solidFill>
                <a:latin typeface="Open Sans"/>
                <a:ea typeface="Open Sans"/>
                <a:cs typeface="Open Sans"/>
                <a:sym typeface="Open Sans"/>
              </a:rPr>
              <a:t>: </a:t>
            </a:r>
            <a:r>
              <a:rPr lang="fr-FR" sz="2300">
                <a:solidFill>
                  <a:srgbClr val="B9E9F6"/>
                </a:solidFill>
                <a:latin typeface="Open Sans"/>
                <a:ea typeface="Open Sans"/>
                <a:cs typeface="Open Sans"/>
                <a:sym typeface="Open Sans"/>
              </a:rPr>
              <a:t>maîtriser le budget des bibliothèques en réduisant l'achat de licences coûteuses et restrictives pour accéder aux publications commerciales, et en conseillant des alternatives en REL auprès des enseignants et des étudiants. Cet avantage participe, à long terme, à orienter les budgets des bibliothèques et des universités vers l'accès libre.</a:t>
            </a:r>
            <a:endParaRPr b="0" i="0" sz="2300" u="none" cap="none" strike="noStrike">
              <a:solidFill>
                <a:srgbClr val="B9E9F6"/>
              </a:solidFill>
              <a:latin typeface="Arial"/>
              <a:ea typeface="Arial"/>
              <a:cs typeface="Arial"/>
              <a:sym typeface="Arial"/>
            </a:endParaRPr>
          </a:p>
        </p:txBody>
      </p:sp>
      <p:sp>
        <p:nvSpPr>
          <p:cNvPr id="584" name="Google Shape;584;g30b6ca54da3_0_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5" name="Google Shape;585;g30b6ca54da3_0_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6" name="Google Shape;586;g30b6ca54da3_0_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7" name="Google Shape;587;g30b6ca54da3_0_50"/>
          <p:cNvSpPr txBox="1"/>
          <p:nvPr/>
        </p:nvSpPr>
        <p:spPr>
          <a:xfrm>
            <a:off x="0" y="1446700"/>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fr-FR" sz="2600">
                <a:solidFill>
                  <a:srgbClr val="004993"/>
                </a:solidFill>
                <a:latin typeface="Open Sans"/>
                <a:ea typeface="Open Sans"/>
                <a:cs typeface="Open Sans"/>
                <a:sym typeface="Open Sans"/>
              </a:rPr>
              <a:t>A</a:t>
            </a:r>
            <a:r>
              <a:rPr b="1" lang="fr-FR" sz="2600">
                <a:solidFill>
                  <a:srgbClr val="004993"/>
                </a:solidFill>
                <a:latin typeface="Open Sans"/>
                <a:ea typeface="Open Sans"/>
                <a:cs typeface="Open Sans"/>
                <a:sym typeface="Open Sans"/>
              </a:rPr>
              <a:t>vantages de l'Éducation ouverte pour les </a:t>
            </a:r>
            <a:r>
              <a:rPr b="1" lang="fr-FR" sz="2600">
                <a:solidFill>
                  <a:srgbClr val="FFDE59"/>
                </a:solidFill>
                <a:latin typeface="Open Sans"/>
                <a:ea typeface="Open Sans"/>
                <a:cs typeface="Open Sans"/>
                <a:sym typeface="Open Sans"/>
              </a:rPr>
              <a:t>bibliothécaires</a:t>
            </a:r>
            <a:r>
              <a:rPr b="1" i="0" lang="fr-FR" sz="2600" u="none" cap="none" strike="noStrike">
                <a:solidFill>
                  <a:srgbClr val="004993"/>
                </a:solidFill>
                <a:latin typeface="Open Sans"/>
                <a:ea typeface="Open Sans"/>
                <a:cs typeface="Open Sans"/>
                <a:sym typeface="Open Sans"/>
              </a:rPr>
              <a:t>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897500" y="1214075"/>
            <a:ext cx="47988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fr-FR" sz="4500" u="none" cap="none" strike="noStrike">
                <a:solidFill>
                  <a:srgbClr val="004993"/>
                </a:solidFill>
                <a:latin typeface="Open Sans"/>
                <a:ea typeface="Open Sans"/>
                <a:cs typeface="Open Sans"/>
                <a:sym typeface="Open Sans"/>
              </a:rPr>
              <a:t>Qu'est ce qu'une licence libre ?</a:t>
            </a:r>
            <a:endParaRPr b="1" i="0" sz="46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2" name="Google Shape;102;p5"/>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fr-F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03" name="Google Shape;10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1" name="Shape 591"/>
        <p:cNvGrpSpPr/>
        <p:nvPr/>
      </p:nvGrpSpPr>
      <p:grpSpPr>
        <a:xfrm>
          <a:off x="0" y="0"/>
          <a:ext cx="0" cy="0"/>
          <a:chOff x="0" y="0"/>
          <a:chExt cx="0" cy="0"/>
        </a:xfrm>
      </p:grpSpPr>
      <p:sp>
        <p:nvSpPr>
          <p:cNvPr id="592" name="Google Shape;592;g30b6ca54da3_0_60"/>
          <p:cNvSpPr txBox="1"/>
          <p:nvPr/>
        </p:nvSpPr>
        <p:spPr>
          <a:xfrm>
            <a:off x="3141275" y="169800"/>
            <a:ext cx="5922300" cy="4135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fr-FR" sz="1600" u="none" cap="none" strike="noStrike">
                <a:solidFill>
                  <a:srgbClr val="B9E9F6"/>
                </a:solidFill>
                <a:latin typeface="Open Sans"/>
                <a:ea typeface="Open Sans"/>
                <a:cs typeface="Open Sans"/>
                <a:sym typeface="Open Sans"/>
              </a:rPr>
              <a:t>A</a:t>
            </a:r>
            <a:r>
              <a:rPr b="1" lang="fr-FR" sz="1600">
                <a:solidFill>
                  <a:srgbClr val="B9E9F6"/>
                </a:solidFill>
                <a:latin typeface="Open Sans"/>
                <a:ea typeface="Open Sans"/>
                <a:cs typeface="Open Sans"/>
                <a:sym typeface="Open Sans"/>
              </a:rPr>
              <a:t>ttirer de nouveaux bibliothécaires dans la profession </a:t>
            </a:r>
            <a:r>
              <a:rPr b="1" i="0" lang="fr-FR" sz="1600" u="none" cap="none" strike="noStrike">
                <a:solidFill>
                  <a:srgbClr val="B9E9F6"/>
                </a:solidFill>
                <a:latin typeface="Open Sans"/>
                <a:ea typeface="Open Sans"/>
                <a:cs typeface="Open Sans"/>
                <a:sym typeface="Open Sans"/>
              </a:rPr>
              <a:t>: </a:t>
            </a:r>
            <a:r>
              <a:rPr lang="fr-FR" sz="1600">
                <a:solidFill>
                  <a:srgbClr val="B9E9F6"/>
                </a:solidFill>
                <a:latin typeface="Open Sans"/>
                <a:ea typeface="Open Sans"/>
                <a:cs typeface="Open Sans"/>
                <a:sym typeface="Open Sans"/>
              </a:rPr>
              <a:t>le lien étroit entre l'Éducation Ouverte et la justice sociale fait des métiers des bibliothèques un choix de carrière attractif pour les jeunes professionnels et les nouvelles générations de bibliothécaires.</a:t>
            </a:r>
            <a:endParaRPr b="0" i="0" sz="16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fr-FR" sz="1600">
                <a:solidFill>
                  <a:srgbClr val="B9E9F6"/>
                </a:solidFill>
                <a:latin typeface="Open Sans"/>
                <a:ea typeface="Open Sans"/>
                <a:cs typeface="Open Sans"/>
                <a:sym typeface="Open Sans"/>
              </a:rPr>
              <a:t>Accroître la reconnaissance </a:t>
            </a:r>
            <a:r>
              <a:rPr b="1" i="0" lang="fr-FR" sz="1600" u="none" cap="none" strike="noStrike">
                <a:solidFill>
                  <a:srgbClr val="B9E9F6"/>
                </a:solidFill>
                <a:latin typeface="Open Sans"/>
                <a:ea typeface="Open Sans"/>
                <a:cs typeface="Open Sans"/>
                <a:sym typeface="Open Sans"/>
              </a:rPr>
              <a:t>: </a:t>
            </a:r>
            <a:r>
              <a:rPr lang="fr-FR" sz="1600">
                <a:solidFill>
                  <a:srgbClr val="B9E9F6"/>
                </a:solidFill>
                <a:latin typeface="Open Sans"/>
                <a:ea typeface="Open Sans"/>
                <a:cs typeface="Open Sans"/>
                <a:sym typeface="Open Sans"/>
              </a:rPr>
              <a:t>les concepteurs et acteurs des REL acquièrent une réputation mondiale pour leurs travaux qui prônent l'ouverture et d'autres valeurs universelles. Le rôle déjà reconnu des bibliothécaires/spécialistes de l'information en tant que médiateurs de ressources pédagogiques devient encore plus important avec les REL.</a:t>
            </a:r>
            <a:endParaRPr b="0" i="0" sz="16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lang="fr-FR" sz="1600">
                <a:solidFill>
                  <a:srgbClr val="B9E9F6"/>
                </a:solidFill>
                <a:latin typeface="Open Sans"/>
                <a:ea typeface="Open Sans"/>
                <a:cs typeface="Open Sans"/>
                <a:sym typeface="Open Sans"/>
              </a:rPr>
              <a:t>Augmenter l’impact et le rayonnement </a:t>
            </a:r>
            <a:r>
              <a:rPr b="1" i="0" lang="fr-FR" sz="1600" u="none" cap="none" strike="noStrike">
                <a:solidFill>
                  <a:srgbClr val="B9E9F6"/>
                </a:solidFill>
                <a:latin typeface="Open Sans"/>
                <a:ea typeface="Open Sans"/>
                <a:cs typeface="Open Sans"/>
                <a:sym typeface="Open Sans"/>
              </a:rPr>
              <a:t>: </a:t>
            </a:r>
            <a:r>
              <a:rPr lang="fr-FR" sz="1600">
                <a:solidFill>
                  <a:srgbClr val="B9E9F6"/>
                </a:solidFill>
                <a:latin typeface="Open Sans"/>
                <a:ea typeface="Open Sans"/>
                <a:cs typeface="Open Sans"/>
                <a:sym typeface="Open Sans"/>
              </a:rPr>
              <a:t>contribuer à étendre la portée et l'impact des bibliothécaires au-delà de leur propre institution.</a:t>
            </a:r>
            <a:endParaRPr b="0" i="0" sz="1600" u="none" cap="none" strike="noStrike">
              <a:solidFill>
                <a:srgbClr val="B9E9F6"/>
              </a:solidFill>
              <a:latin typeface="Open Sans"/>
              <a:ea typeface="Open Sans"/>
              <a:cs typeface="Open Sans"/>
              <a:sym typeface="Open Sans"/>
            </a:endParaRPr>
          </a:p>
        </p:txBody>
      </p:sp>
      <p:sp>
        <p:nvSpPr>
          <p:cNvPr id="593" name="Google Shape;593;g30b6ca54da3_0_6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g30b6ca54da3_0_6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30b6ca54da3_0_6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6" name="Google Shape;596;g30b6ca54da3_0_6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7" name="Google Shape;597;g30b6ca54da3_0_6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98" name="Google Shape;598;g30b6ca54da3_0_60"/>
          <p:cNvSpPr txBox="1"/>
          <p:nvPr/>
        </p:nvSpPr>
        <p:spPr>
          <a:xfrm>
            <a:off x="0" y="1446700"/>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fr-FR" sz="2600">
                <a:solidFill>
                  <a:srgbClr val="004993"/>
                </a:solidFill>
                <a:latin typeface="Open Sans"/>
                <a:ea typeface="Open Sans"/>
                <a:cs typeface="Open Sans"/>
                <a:sym typeface="Open Sans"/>
              </a:rPr>
              <a:t>A</a:t>
            </a:r>
            <a:r>
              <a:rPr b="1" lang="fr-FR" sz="2600">
                <a:solidFill>
                  <a:srgbClr val="004993"/>
                </a:solidFill>
                <a:latin typeface="Open Sans"/>
                <a:ea typeface="Open Sans"/>
                <a:cs typeface="Open Sans"/>
                <a:sym typeface="Open Sans"/>
              </a:rPr>
              <a:t>vantages de l'Éducation ouverte pour les </a:t>
            </a:r>
            <a:r>
              <a:rPr b="1" lang="fr-FR" sz="2600">
                <a:solidFill>
                  <a:srgbClr val="FFDE59"/>
                </a:solidFill>
                <a:latin typeface="Open Sans"/>
                <a:ea typeface="Open Sans"/>
                <a:cs typeface="Open Sans"/>
                <a:sym typeface="Open Sans"/>
              </a:rPr>
              <a:t>bibliothécaires</a:t>
            </a:r>
            <a:r>
              <a:rPr b="1" i="0" lang="fr-FR" sz="2600" u="none" cap="none" strike="noStrike">
                <a:solidFill>
                  <a:srgbClr val="004993"/>
                </a:solidFill>
                <a:latin typeface="Open Sans"/>
                <a:ea typeface="Open Sans"/>
                <a:cs typeface="Open Sans"/>
                <a:sym typeface="Open Sans"/>
              </a:rPr>
              <a:t>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2" name="Shape 602"/>
        <p:cNvGrpSpPr/>
        <p:nvPr/>
      </p:nvGrpSpPr>
      <p:grpSpPr>
        <a:xfrm>
          <a:off x="0" y="0"/>
          <a:ext cx="0" cy="0"/>
          <a:chOff x="0" y="0"/>
          <a:chExt cx="0" cy="0"/>
        </a:xfrm>
      </p:grpSpPr>
      <p:sp>
        <p:nvSpPr>
          <p:cNvPr id="603" name="Google Shape;603;g30b6ca54da3_0_7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g30b6ca54da3_0_7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g30b6ca54da3_0_7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6" name="Google Shape;606;g30b6ca54da3_0_7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7" name="Google Shape;607;g30b6ca54da3_0_7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8" name="Google Shape;608;g30b6ca54da3_0_70"/>
          <p:cNvSpPr txBox="1"/>
          <p:nvPr/>
        </p:nvSpPr>
        <p:spPr>
          <a:xfrm>
            <a:off x="3079500" y="214750"/>
            <a:ext cx="6064500" cy="4086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900"/>
              <a:buFont typeface="Arial"/>
              <a:buNone/>
            </a:pPr>
            <a:r>
              <a:rPr b="1" lang="fr-FR" sz="1600">
                <a:solidFill>
                  <a:srgbClr val="B9E9F6"/>
                </a:solidFill>
                <a:latin typeface="Open Sans"/>
                <a:ea typeface="Open Sans"/>
                <a:cs typeface="Open Sans"/>
                <a:sym typeface="Open Sans"/>
              </a:rPr>
              <a:t>Participer à la réalisation des ODD </a:t>
            </a:r>
            <a:r>
              <a:rPr b="1" i="0" lang="fr-FR" sz="1600" u="none" cap="none" strike="noStrike">
                <a:solidFill>
                  <a:srgbClr val="B9E9F6"/>
                </a:solidFill>
                <a:latin typeface="Open Sans"/>
                <a:ea typeface="Open Sans"/>
                <a:cs typeface="Open Sans"/>
                <a:sym typeface="Open Sans"/>
              </a:rPr>
              <a:t>: </a:t>
            </a:r>
            <a:r>
              <a:rPr lang="fr-FR" sz="1600">
                <a:solidFill>
                  <a:srgbClr val="B9E9F6"/>
                </a:solidFill>
                <a:latin typeface="Open Sans"/>
                <a:ea typeface="Open Sans"/>
                <a:cs typeface="Open Sans"/>
                <a:sym typeface="Open Sans"/>
              </a:rPr>
              <a:t>contribuer de manière plus concrète et mesurable à la réalisation des ODD.</a:t>
            </a:r>
            <a:endParaRPr b="0" i="0" sz="16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900"/>
              <a:buFont typeface="Arial"/>
              <a:buNone/>
            </a:pPr>
            <a:r>
              <a:rPr b="1" lang="fr-FR" sz="1600">
                <a:solidFill>
                  <a:srgbClr val="B9E9F6"/>
                </a:solidFill>
                <a:latin typeface="Open Sans"/>
                <a:ea typeface="Open Sans"/>
                <a:cs typeface="Open Sans"/>
                <a:sym typeface="Open Sans"/>
              </a:rPr>
              <a:t>Être en accord avec les principes de l’EDI </a:t>
            </a:r>
            <a:r>
              <a:rPr b="1" i="0" lang="fr-FR" sz="1600" u="none" cap="none" strike="noStrike">
                <a:solidFill>
                  <a:srgbClr val="B9E9F6"/>
                </a:solidFill>
                <a:latin typeface="Open Sans"/>
                <a:ea typeface="Open Sans"/>
                <a:cs typeface="Open Sans"/>
                <a:sym typeface="Open Sans"/>
              </a:rPr>
              <a:t>: </a:t>
            </a:r>
            <a:r>
              <a:rPr lang="fr-FR" sz="1600">
                <a:solidFill>
                  <a:srgbClr val="B9E9F6"/>
                </a:solidFill>
                <a:latin typeface="Open Sans"/>
                <a:ea typeface="Open Sans"/>
                <a:cs typeface="Open Sans"/>
                <a:sym typeface="Open Sans"/>
              </a:rPr>
              <a:t>les bibliothécaires utilisent </a:t>
            </a:r>
            <a:r>
              <a:rPr lang="fr-FR" sz="1600">
                <a:solidFill>
                  <a:srgbClr val="B9E9F6"/>
                </a:solidFill>
                <a:latin typeface="Open Sans"/>
                <a:ea typeface="Open Sans"/>
                <a:cs typeface="Open Sans"/>
                <a:sym typeface="Open Sans"/>
              </a:rPr>
              <a:t>l'Éducation</a:t>
            </a:r>
            <a:r>
              <a:rPr lang="fr-FR" sz="1600">
                <a:solidFill>
                  <a:srgbClr val="B9E9F6"/>
                </a:solidFill>
                <a:latin typeface="Open Sans"/>
                <a:ea typeface="Open Sans"/>
                <a:cs typeface="Open Sans"/>
                <a:sym typeface="Open Sans"/>
              </a:rPr>
              <a:t> Ouverte de manière stratégique pour faire progresser les objectifs d'équité, de diversité et d'inclusion, en veillant à ce que les environnements d'apprentissage soient accessibles et inclusifs pour tous.</a:t>
            </a:r>
            <a:endParaRPr b="0" i="0" sz="16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1000"/>
              </a:spcAft>
              <a:buClr>
                <a:srgbClr val="000000"/>
              </a:buClr>
              <a:buSzPts val="1900"/>
              <a:buFont typeface="Arial"/>
              <a:buNone/>
            </a:pPr>
            <a:r>
              <a:rPr b="1" i="0" lang="fr-FR" sz="1600" u="none" cap="none" strike="noStrike">
                <a:solidFill>
                  <a:srgbClr val="B9E9F6"/>
                </a:solidFill>
                <a:latin typeface="Open Sans"/>
                <a:ea typeface="Open Sans"/>
                <a:cs typeface="Open Sans"/>
                <a:sym typeface="Open Sans"/>
              </a:rPr>
              <a:t>S</a:t>
            </a:r>
            <a:r>
              <a:rPr b="1" lang="fr-FR" sz="1600">
                <a:solidFill>
                  <a:srgbClr val="B9E9F6"/>
                </a:solidFill>
                <a:latin typeface="Open Sans"/>
                <a:ea typeface="Open Sans"/>
                <a:cs typeface="Open Sans"/>
                <a:sym typeface="Open Sans"/>
              </a:rPr>
              <a:t>outenir les collègues et être soutenus par eux </a:t>
            </a:r>
            <a:r>
              <a:rPr b="1" i="0" lang="fr-FR" sz="1600" u="none" cap="none" strike="noStrike">
                <a:solidFill>
                  <a:srgbClr val="B9E9F6"/>
                </a:solidFill>
                <a:latin typeface="Open Sans"/>
                <a:ea typeface="Open Sans"/>
                <a:cs typeface="Open Sans"/>
                <a:sym typeface="Open Sans"/>
              </a:rPr>
              <a:t>: </a:t>
            </a:r>
            <a:r>
              <a:rPr lang="fr-FR" sz="1600">
                <a:solidFill>
                  <a:srgbClr val="B9E9F6"/>
                </a:solidFill>
                <a:latin typeface="Open Sans"/>
                <a:ea typeface="Open Sans"/>
                <a:cs typeface="Open Sans"/>
                <a:sym typeface="Open Sans"/>
              </a:rPr>
              <a:t>les bibliothécaires cultivent l'apprentissage tout au long de la vie en offrant diverses possibilités de formation et en encourageant le soutien par les pairs au sein de leurs communautés.</a:t>
            </a:r>
            <a:endParaRPr b="1" i="0" sz="1600" u="none" cap="none" strike="noStrike">
              <a:solidFill>
                <a:srgbClr val="B9E9F6"/>
              </a:solidFill>
              <a:latin typeface="Open Sans"/>
              <a:ea typeface="Open Sans"/>
              <a:cs typeface="Open Sans"/>
              <a:sym typeface="Open Sans"/>
            </a:endParaRPr>
          </a:p>
        </p:txBody>
      </p:sp>
      <p:sp>
        <p:nvSpPr>
          <p:cNvPr id="609" name="Google Shape;609;g30b6ca54da3_0_70"/>
          <p:cNvSpPr txBox="1"/>
          <p:nvPr/>
        </p:nvSpPr>
        <p:spPr>
          <a:xfrm>
            <a:off x="0" y="1446700"/>
            <a:ext cx="297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lang="fr-FR" sz="2600">
                <a:solidFill>
                  <a:srgbClr val="004993"/>
                </a:solidFill>
                <a:latin typeface="Open Sans"/>
                <a:ea typeface="Open Sans"/>
                <a:cs typeface="Open Sans"/>
                <a:sym typeface="Open Sans"/>
              </a:rPr>
              <a:t>A</a:t>
            </a:r>
            <a:r>
              <a:rPr b="1" lang="fr-FR" sz="2600">
                <a:solidFill>
                  <a:srgbClr val="004993"/>
                </a:solidFill>
                <a:latin typeface="Open Sans"/>
                <a:ea typeface="Open Sans"/>
                <a:cs typeface="Open Sans"/>
                <a:sym typeface="Open Sans"/>
              </a:rPr>
              <a:t>vantages de l'Éducation ouverte pour les </a:t>
            </a:r>
            <a:r>
              <a:rPr b="1" lang="fr-FR" sz="2600">
                <a:solidFill>
                  <a:srgbClr val="FFDE59"/>
                </a:solidFill>
                <a:latin typeface="Open Sans"/>
                <a:ea typeface="Open Sans"/>
                <a:cs typeface="Open Sans"/>
                <a:sym typeface="Open Sans"/>
              </a:rPr>
              <a:t>bibliothécaires</a:t>
            </a:r>
            <a:r>
              <a:rPr b="1" i="0" lang="fr-FR" sz="2600" u="none" cap="none" strike="noStrike">
                <a:solidFill>
                  <a:srgbClr val="004993"/>
                </a:solidFill>
                <a:latin typeface="Open Sans"/>
                <a:ea typeface="Open Sans"/>
                <a:cs typeface="Open Sans"/>
                <a:sym typeface="Open Sans"/>
              </a:rPr>
              <a:t> </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3" name="Shape 613"/>
        <p:cNvGrpSpPr/>
        <p:nvPr/>
      </p:nvGrpSpPr>
      <p:grpSpPr>
        <a:xfrm>
          <a:off x="0" y="0"/>
          <a:ext cx="0" cy="0"/>
          <a:chOff x="0" y="0"/>
          <a:chExt cx="0" cy="0"/>
        </a:xfrm>
      </p:grpSpPr>
      <p:sp>
        <p:nvSpPr>
          <p:cNvPr id="614" name="Google Shape;614;g1138cdc9fa6_1_5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5" name="Google Shape;615;g1138cdc9fa6_1_57"/>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616" name="Google Shape;616;g1138cdc9fa6_1_57"/>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fr-FR"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617" name="Google Shape;617;g1138cdc9fa6_1_57"/>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18" name="Google Shape;618;g1138cdc9fa6_1_57"/>
          <p:cNvPicPr preferRelativeResize="0"/>
          <p:nvPr/>
        </p:nvPicPr>
        <p:blipFill rotWithShape="1">
          <a:blip r:embed="rId4">
            <a:alphaModFix/>
          </a:blip>
          <a:srcRect b="0" l="0" r="0" t="0"/>
          <a:stretch/>
        </p:blipFill>
        <p:spPr>
          <a:xfrm>
            <a:off x="149258" y="4670911"/>
            <a:ext cx="1062458" cy="371741"/>
          </a:xfrm>
          <a:prstGeom prst="rect">
            <a:avLst/>
          </a:prstGeom>
          <a:noFill/>
          <a:ln>
            <a:noFill/>
          </a:ln>
        </p:spPr>
      </p:pic>
      <p:pic>
        <p:nvPicPr>
          <p:cNvPr id="619" name="Google Shape;619;g1138cdc9fa6_1_57"/>
          <p:cNvPicPr preferRelativeResize="0"/>
          <p:nvPr/>
        </p:nvPicPr>
        <p:blipFill rotWithShape="1">
          <a:blip r:embed="rId5">
            <a:alphaModFix/>
          </a:blip>
          <a:srcRect b="0" l="0" r="0" t="0"/>
          <a:stretch/>
        </p:blipFill>
        <p:spPr>
          <a:xfrm>
            <a:off x="7598730" y="4629383"/>
            <a:ext cx="1376119" cy="401190"/>
          </a:xfrm>
          <a:prstGeom prst="rect">
            <a:avLst/>
          </a:prstGeom>
          <a:noFill/>
          <a:ln>
            <a:noFill/>
          </a:ln>
        </p:spPr>
      </p:pic>
      <p:pic>
        <p:nvPicPr>
          <p:cNvPr id="620" name="Google Shape;620;g1138cdc9fa6_1_57"/>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
        <p:nvSpPr>
          <p:cNvPr id="621" name="Google Shape;621;g1138cdc9fa6_1_57"/>
          <p:cNvSpPr txBox="1"/>
          <p:nvPr/>
        </p:nvSpPr>
        <p:spPr>
          <a:xfrm>
            <a:off x="1211730" y="2682818"/>
            <a:ext cx="7232100" cy="1497300"/>
          </a:xfrm>
          <a:prstGeom prst="rect">
            <a:avLst/>
          </a:prstGeom>
          <a:noFill/>
          <a:ln>
            <a:noFill/>
          </a:ln>
        </p:spPr>
        <p:txBody>
          <a:bodyPr anchorCtr="0" anchor="t" bIns="112625" lIns="112625" spcFirstLastPara="1" rIns="112625" wrap="square" tIns="112625">
            <a:spAutoFit/>
          </a:bodyPr>
          <a:lstStyle/>
          <a:p>
            <a:pPr indent="0" lvl="0" marL="0" marR="0" rtl="0" algn="ctr">
              <a:lnSpc>
                <a:spcPct val="115000"/>
              </a:lnSpc>
              <a:spcBef>
                <a:spcPts val="1800"/>
              </a:spcBef>
              <a:spcAft>
                <a:spcPts val="0"/>
              </a:spcAft>
              <a:buClr>
                <a:srgbClr val="000000"/>
              </a:buClr>
              <a:buSzPts val="1400"/>
              <a:buFont typeface="Arial"/>
              <a:buNone/>
            </a:pPr>
            <a:r>
              <a:rPr b="0" i="0" lang="fr-FR" sz="1000" u="none" cap="none" strike="noStrike">
                <a:solidFill>
                  <a:srgbClr val="000000"/>
                </a:solidFill>
                <a:latin typeface="Open Sans"/>
                <a:ea typeface="Open Sans"/>
                <a:cs typeface="Open Sans"/>
                <a:sym typeface="Open Sans"/>
              </a:rPr>
              <a:t>“French_OE Benefits - ENOEL Toolkit” is an adaptation of “An ENOEL Toolkit” (version </a:t>
            </a:r>
            <a:r>
              <a:rPr lang="fr-FR" sz="1000">
                <a:latin typeface="Open Sans"/>
                <a:ea typeface="Open Sans"/>
                <a:cs typeface="Open Sans"/>
                <a:sym typeface="Open Sans"/>
              </a:rPr>
              <a:t>4) </a:t>
            </a:r>
            <a:r>
              <a:rPr b="0" i="0" lang="fr-FR" sz="1000" u="none" cap="none" strike="noStrike">
                <a:solidFill>
                  <a:srgbClr val="000000"/>
                </a:solidFill>
                <a:latin typeface="Open Sans"/>
                <a:ea typeface="Open Sans"/>
                <a:cs typeface="Open Sans"/>
                <a:sym typeface="Open Sans"/>
              </a:rPr>
              <a:t>published as of </a:t>
            </a:r>
            <a:r>
              <a:rPr lang="fr-FR" sz="1000">
                <a:latin typeface="Open Sans"/>
                <a:ea typeface="Open Sans"/>
                <a:cs typeface="Open Sans"/>
                <a:sym typeface="Open Sans"/>
              </a:rPr>
              <a:t>September 2024</a:t>
            </a:r>
            <a:r>
              <a:rPr b="0" i="0" lang="fr-FR" sz="1000" u="none" cap="none" strike="noStrike">
                <a:solidFill>
                  <a:srgbClr val="000000"/>
                </a:solidFill>
                <a:latin typeface="Open Sans"/>
                <a:ea typeface="Open Sans"/>
                <a:cs typeface="Open Sans"/>
                <a:sym typeface="Open Sans"/>
              </a:rPr>
              <a:t> </a:t>
            </a:r>
            <a:r>
              <a:rPr b="0" i="0" lang="fr-FR" sz="1000" u="sng" cap="none" strike="noStrike">
                <a:solidFill>
                  <a:schemeClr val="hlink"/>
                </a:solidFill>
                <a:latin typeface="Open Sans"/>
                <a:ea typeface="Open Sans"/>
                <a:cs typeface="Open Sans"/>
                <a:sym typeface="Open Sans"/>
                <a:hlinkClick r:id="rId7"/>
              </a:rPr>
              <a:t>here</a:t>
            </a:r>
            <a:r>
              <a:rPr b="0" i="0" lang="fr-FR" sz="1000" u="none" cap="none" strike="noStrike">
                <a:solidFill>
                  <a:srgbClr val="000000"/>
                </a:solidFill>
                <a:latin typeface="Open Sans"/>
                <a:ea typeface="Open Sans"/>
                <a:cs typeface="Open Sans"/>
                <a:sym typeface="Open Sans"/>
              </a:rPr>
              <a:t> (the “Original Work”), licensed by</a:t>
            </a:r>
            <a:r>
              <a:rPr b="0" i="0" lang="fr-FR"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fr-FR"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fr-FR" sz="1000" u="none" cap="none" strike="noStrike">
                <a:solidFill>
                  <a:srgbClr val="000000"/>
                </a:solidFill>
                <a:latin typeface="Open Sans"/>
                <a:ea typeface="Open Sans"/>
                <a:cs typeface="Open Sans"/>
                <a:sym typeface="Open Sans"/>
              </a:rPr>
              <a:t> (curated by </a:t>
            </a:r>
            <a:r>
              <a:rPr b="0" i="0" lang="fr-FR"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fr-FR" sz="1000" u="none" cap="none" strike="noStrike">
                <a:solidFill>
                  <a:srgbClr val="333333"/>
                </a:solidFill>
                <a:latin typeface="Open Sans"/>
                <a:ea typeface="Open Sans"/>
                <a:cs typeface="Open Sans"/>
                <a:sym typeface="Open Sans"/>
              </a:rPr>
              <a:t>) </a:t>
            </a:r>
            <a:r>
              <a:rPr b="0" i="0" lang="fr-FR" sz="1000" u="none" cap="none" strike="noStrike">
                <a:solidFill>
                  <a:srgbClr val="000000"/>
                </a:solidFill>
                <a:latin typeface="Open Sans"/>
                <a:ea typeface="Open Sans"/>
                <a:cs typeface="Open Sans"/>
                <a:sym typeface="Open Sans"/>
              </a:rPr>
              <a:t>under a </a:t>
            </a:r>
            <a:r>
              <a:rPr b="0" i="0" lang="fr-FR"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fr-FR" sz="1000" u="none" cap="none" strike="noStrike">
                <a:solidFill>
                  <a:srgbClr val="000000"/>
                </a:solidFill>
                <a:latin typeface="Open Sans"/>
                <a:ea typeface="Open Sans"/>
                <a:cs typeface="Open Sans"/>
                <a:sym typeface="Open Sans"/>
              </a:rPr>
              <a:t>. This adaptation is made and published by SPARC EUROPE (the “Adapter”) under a </a:t>
            </a:r>
            <a:r>
              <a:rPr b="0" i="0" lang="fr-FR"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fr-FR"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French.”</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800"/>
              </a:spcBef>
              <a:spcAft>
                <a:spcPts val="1000"/>
              </a:spcAft>
              <a:buClr>
                <a:srgbClr val="000000"/>
              </a:buClr>
              <a:buSzPts val="1400"/>
              <a:buFont typeface="Arial"/>
              <a:buNone/>
            </a:pPr>
            <a:r>
              <a:rPr b="0" i="0" lang="fr-FR" sz="1000" u="none" cap="none" strike="noStrike">
                <a:solidFill>
                  <a:srgbClr val="000000"/>
                </a:solidFill>
                <a:latin typeface="Open Sans"/>
                <a:ea typeface="Open Sans"/>
                <a:cs typeface="Open Sans"/>
                <a:sym typeface="Open Sans"/>
              </a:rPr>
              <a:t>Special thanks to Marion Brunetti, </a:t>
            </a:r>
            <a:r>
              <a:rPr lang="fr-FR" sz="1000">
                <a:latin typeface="Open Sans"/>
                <a:ea typeface="Open Sans"/>
                <a:cs typeface="Open Sans"/>
                <a:sym typeface="Open Sans"/>
              </a:rPr>
              <a:t>E</a:t>
            </a:r>
            <a:r>
              <a:rPr b="0" i="0" lang="fr-FR" sz="1000" u="none" cap="none" strike="noStrike">
                <a:solidFill>
                  <a:srgbClr val="000000"/>
                </a:solidFill>
                <a:latin typeface="Open Sans"/>
                <a:ea typeface="Open Sans"/>
                <a:cs typeface="Open Sans"/>
                <a:sym typeface="Open Sans"/>
              </a:rPr>
              <a:t>mile Leromain, Vincent De Lavenne and Cecile Swiatek for the French translation.</a:t>
            </a:r>
            <a:endParaRPr b="0" i="0" sz="1000" u="none" cap="none" strike="noStrike">
              <a:solidFill>
                <a:srgbClr val="000000"/>
              </a:solidFill>
              <a:latin typeface="Open Sans"/>
              <a:ea typeface="Open Sans"/>
              <a:cs typeface="Open Sans"/>
              <a:sym typeface="Open Sans"/>
            </a:endParaRPr>
          </a:p>
        </p:txBody>
      </p:sp>
      <p:sp>
        <p:nvSpPr>
          <p:cNvPr id="622" name="Google Shape;622;g1138cdc9fa6_1_57"/>
          <p:cNvSpPr txBox="1"/>
          <p:nvPr/>
        </p:nvSpPr>
        <p:spPr>
          <a:xfrm>
            <a:off x="4479788" y="439816"/>
            <a:ext cx="3963900" cy="22629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fr-FR" sz="4500" u="none" cap="none" strike="noStrike">
                <a:solidFill>
                  <a:srgbClr val="004993"/>
                </a:solidFill>
                <a:latin typeface="Open Sans"/>
                <a:ea typeface="Open Sans"/>
                <a:cs typeface="Open Sans"/>
                <a:sym typeface="Open Sans"/>
              </a:rPr>
              <a:t>UNE </a:t>
            </a:r>
            <a:r>
              <a:rPr b="1" lang="fr-FR" sz="4500">
                <a:solidFill>
                  <a:srgbClr val="004993"/>
                </a:solidFill>
                <a:latin typeface="Open Sans"/>
                <a:ea typeface="Open Sans"/>
                <a:cs typeface="Open Sans"/>
                <a:sym typeface="Open Sans"/>
              </a:rPr>
              <a:t>BOÎTE</a:t>
            </a:r>
            <a:r>
              <a:rPr b="1" i="0" lang="fr-FR" sz="4500" u="none" cap="none" strike="noStrike">
                <a:solidFill>
                  <a:srgbClr val="004993"/>
                </a:solidFill>
                <a:latin typeface="Open Sans"/>
                <a:ea typeface="Open Sans"/>
                <a:cs typeface="Open Sans"/>
                <a:sym typeface="Open Sans"/>
              </a:rPr>
              <a:t> </a:t>
            </a:r>
            <a:r>
              <a:rPr b="1" lang="fr-FR" sz="4500">
                <a:solidFill>
                  <a:srgbClr val="004993"/>
                </a:solidFill>
                <a:latin typeface="Open Sans"/>
                <a:ea typeface="Open Sans"/>
                <a:cs typeface="Open Sans"/>
                <a:sym typeface="Open Sans"/>
              </a:rPr>
              <a:t>À</a:t>
            </a:r>
            <a:r>
              <a:rPr b="1" i="0" lang="fr-FR" sz="4500" u="none" cap="none" strike="noStrike">
                <a:solidFill>
                  <a:srgbClr val="004993"/>
                </a:solidFill>
                <a:latin typeface="Open Sans"/>
                <a:ea typeface="Open Sans"/>
                <a:cs typeface="Open Sans"/>
                <a:sym typeface="Open Sans"/>
              </a:rPr>
              <a:t> OUTILS D’ENOEL</a:t>
            </a:r>
            <a:endParaRPr b="1" i="0" sz="4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897500" y="1214075"/>
            <a:ext cx="4798800" cy="230829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600"/>
              <a:buFont typeface="Arial"/>
              <a:buNone/>
            </a:pPr>
            <a:r>
              <a:rPr b="1" i="0" lang="fr-FR" sz="4600" u="none" cap="none" strike="noStrike">
                <a:solidFill>
                  <a:srgbClr val="004993"/>
                </a:solidFill>
                <a:latin typeface="Open Sans"/>
                <a:ea typeface="Open Sans"/>
                <a:cs typeface="Open Sans"/>
                <a:sym typeface="Open Sans"/>
              </a:rPr>
              <a:t>Que pouvez vous-faire avec des REL ?</a:t>
            </a:r>
            <a:endParaRPr b="1" i="0" sz="46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12" name="Google Shape;112;p6"/>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fr-F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13" name="Google Shape;11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821300" y="1518875"/>
            <a:ext cx="47988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fr-FR" sz="4500" u="none" cap="none" strike="noStrike">
                <a:solidFill>
                  <a:srgbClr val="004993"/>
                </a:solidFill>
                <a:latin typeface="Open Sans"/>
                <a:ea typeface="Open Sans"/>
                <a:cs typeface="Open Sans"/>
                <a:sym typeface="Open Sans"/>
              </a:rPr>
              <a:t>Les REL doivent être accessibles</a:t>
            </a:r>
            <a:endParaRPr b="1" i="0" sz="45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2" name="Google Shape;122;p7"/>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fr-F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23" name="Google Shape;12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821300" y="1518875"/>
            <a:ext cx="50694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fr-FR" sz="4500" u="none" cap="none" strike="noStrike">
                <a:solidFill>
                  <a:srgbClr val="004993"/>
                </a:solidFill>
                <a:latin typeface="Open Sans"/>
                <a:ea typeface="Open Sans"/>
                <a:cs typeface="Open Sans"/>
                <a:sym typeface="Open Sans"/>
              </a:rPr>
              <a:t>Les REL doivent être réutilisables</a:t>
            </a:r>
            <a:endParaRPr b="1" i="0" sz="45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32" name="Google Shape;132;p8"/>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fr-F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33" name="Google Shape;13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2507700" y="1477100"/>
            <a:ext cx="5537400" cy="205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fr-FR" sz="1800" u="none" cap="none" strike="noStrike">
                <a:solidFill>
                  <a:srgbClr val="004993"/>
                </a:solidFill>
                <a:latin typeface="Open Sans"/>
                <a:ea typeface="Open Sans"/>
                <a:cs typeface="Open Sans"/>
                <a:sym typeface="Open Sans"/>
              </a:rPr>
              <a:t>« Une licence ouverte est une licence qui respecte les droits de propriété intellectuelle de son titulaire et accorde au public des autorisations de consulter, de réutiliser, d’utiliser à d’autres fins, d’adapter et de redistribuer les matériels éducatifs »</a:t>
            </a:r>
            <a:endParaRPr b="0" i="0" sz="1800" u="none" cap="none" strike="noStrike">
              <a:solidFill>
                <a:srgbClr val="000000"/>
              </a:solidFill>
              <a:latin typeface="Arial"/>
              <a:ea typeface="Arial"/>
              <a:cs typeface="Arial"/>
              <a:sym typeface="Arial"/>
            </a:endParaRPr>
          </a:p>
        </p:txBody>
      </p:sp>
      <p:sp>
        <p:nvSpPr>
          <p:cNvPr id="140" name="Google Shape;140;p9"/>
          <p:cNvSpPr txBox="1"/>
          <p:nvPr/>
        </p:nvSpPr>
        <p:spPr>
          <a:xfrm>
            <a:off x="2507699" y="442425"/>
            <a:ext cx="65400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004993"/>
                </a:solidFill>
                <a:latin typeface="Open Sans"/>
                <a:ea typeface="Open Sans"/>
                <a:cs typeface="Open Sans"/>
                <a:sym typeface="Open Sans"/>
              </a:rPr>
              <a:t>Qu'est ce qu'une licence libre ?</a:t>
            </a:r>
            <a:endParaRPr b="1" i="0" sz="3200" u="none" cap="none" strike="noStrike">
              <a:solidFill>
                <a:srgbClr val="004993"/>
              </a:solidFill>
              <a:latin typeface="Open Sans"/>
              <a:ea typeface="Open Sans"/>
              <a:cs typeface="Open Sans"/>
              <a:sym typeface="Open Sans"/>
            </a:endParaRPr>
          </a:p>
        </p:txBody>
      </p:sp>
      <p:sp>
        <p:nvSpPr>
          <p:cNvPr id="141" name="Google Shape;141;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9"/>
          <p:cNvSpPr txBox="1"/>
          <p:nvPr/>
        </p:nvSpPr>
        <p:spPr>
          <a:xfrm>
            <a:off x="2507700" y="3820050"/>
            <a:ext cx="59364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fr-FR" sz="1300" u="none" cap="none" strike="noStrike">
                <a:solidFill>
                  <a:srgbClr val="45BEDF"/>
                </a:solidFill>
                <a:latin typeface="Open Sans"/>
                <a:ea typeface="Open Sans"/>
                <a:cs typeface="Open Sans"/>
                <a:sym typeface="Open Sans"/>
              </a:rPr>
              <a:t>D’après la recommandation de l’UNESCO sur les</a:t>
            </a:r>
            <a:r>
              <a:rPr b="0" i="0" lang="fr-FR" sz="1300" u="none" cap="none" strike="noStrike">
                <a:solidFill>
                  <a:srgbClr val="000000"/>
                </a:solidFill>
                <a:latin typeface="Arial"/>
                <a:ea typeface="Arial"/>
                <a:cs typeface="Arial"/>
                <a:sym typeface="Arial"/>
              </a:rPr>
              <a:t> </a:t>
            </a:r>
            <a:r>
              <a:rPr b="1" i="0" lang="fr-FR" sz="1300" u="none" cap="none" strike="noStrike">
                <a:solidFill>
                  <a:srgbClr val="45BEDF"/>
                </a:solidFill>
                <a:latin typeface="Open Sans"/>
                <a:ea typeface="Open Sans"/>
                <a:cs typeface="Open Sans"/>
                <a:sym typeface="Open Sans"/>
              </a:rPr>
              <a:t>Ressources Éducatives Libres (REL) : </a:t>
            </a:r>
            <a:r>
              <a:rPr b="0" i="0" lang="fr-FR" sz="1400" u="sng" cap="none" strike="noStrike">
                <a:solidFill>
                  <a:schemeClr val="hlink"/>
                </a:solidFill>
                <a:latin typeface="Open Sans"/>
                <a:ea typeface="Open Sans"/>
                <a:cs typeface="Open Sans"/>
                <a:sym typeface="Open Sans"/>
                <a:hlinkClick r:id="rId3"/>
              </a:rPr>
              <a:t>https://tinyurl.com/openedrecfr</a:t>
            </a:r>
            <a:r>
              <a:rPr b="0" i="0" lang="fr-FR" sz="1400" u="none" cap="none" strike="noStrike">
                <a:solidFill>
                  <a:srgbClr val="45BEDF"/>
                </a:solidFill>
                <a:latin typeface="Open Sans"/>
                <a:ea typeface="Open Sans"/>
                <a:cs typeface="Open Sans"/>
                <a:sym typeface="Open Sans"/>
              </a:rPr>
              <a:t> </a:t>
            </a:r>
            <a:endParaRPr b="1" i="0" sz="1300" u="none" cap="none" strike="noStrike">
              <a:solidFill>
                <a:srgbClr val="45BEDF"/>
              </a:solidFill>
              <a:latin typeface="Open Sans"/>
              <a:ea typeface="Open Sans"/>
              <a:cs typeface="Open Sans"/>
              <a:sym typeface="Open Sans"/>
            </a:endParaRPr>
          </a:p>
        </p:txBody>
      </p:sp>
      <p:pic>
        <p:nvPicPr>
          <p:cNvPr id="143" name="Google Shape;143;p9"/>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44" name="Google Shape;144;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46" name="Google Shape;146;p9"/>
          <p:cNvSpPr txBox="1"/>
          <p:nvPr/>
        </p:nvSpPr>
        <p:spPr>
          <a:xfrm>
            <a:off x="499697" y="259247"/>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fr-FR"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fr-FR"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